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7" r:id="rId2"/>
    <p:sldId id="259" r:id="rId3"/>
    <p:sldId id="260" r:id="rId4"/>
    <p:sldId id="265" r:id="rId5"/>
    <p:sldId id="261" r:id="rId6"/>
    <p:sldId id="262" r:id="rId7"/>
    <p:sldId id="263" r:id="rId8"/>
    <p:sldId id="264" r:id="rId9"/>
    <p:sldId id="266" r:id="rId10"/>
    <p:sldId id="267" r:id="rId11"/>
    <p:sldId id="269" r:id="rId12"/>
    <p:sldId id="270" r:id="rId13"/>
    <p:sldId id="268" r:id="rId14"/>
    <p:sldId id="271" r:id="rId15"/>
    <p:sldId id="287" r:id="rId16"/>
    <p:sldId id="272" r:id="rId17"/>
    <p:sldId id="275" r:id="rId18"/>
    <p:sldId id="288" r:id="rId19"/>
    <p:sldId id="292" r:id="rId20"/>
    <p:sldId id="286" r:id="rId21"/>
    <p:sldId id="293" r:id="rId22"/>
    <p:sldId id="273" r:id="rId23"/>
    <p:sldId id="278" r:id="rId24"/>
    <p:sldId id="294" r:id="rId25"/>
    <p:sldId id="289" r:id="rId26"/>
    <p:sldId id="295" r:id="rId27"/>
    <p:sldId id="277" r:id="rId28"/>
    <p:sldId id="296" r:id="rId29"/>
    <p:sldId id="274" r:id="rId30"/>
    <p:sldId id="297" r:id="rId31"/>
    <p:sldId id="281" r:id="rId32"/>
    <p:sldId id="279" r:id="rId33"/>
    <p:sldId id="280" r:id="rId34"/>
    <p:sldId id="282" r:id="rId35"/>
    <p:sldId id="283" r:id="rId36"/>
    <p:sldId id="284" r:id="rId37"/>
    <p:sldId id="290"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6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421" autoAdjust="0"/>
  </p:normalViewPr>
  <p:slideViewPr>
    <p:cSldViewPr snapToGrid="0">
      <p:cViewPr varScale="1">
        <p:scale>
          <a:sx n="61" d="100"/>
          <a:sy n="61" d="100"/>
        </p:scale>
        <p:origin x="85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90439C-F8E1-4351-AC27-B823B2D3E3E4}" type="datetimeFigureOut">
              <a:t>11/26/2023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6CBA7-5132-4954-B3AD-8317DFD8C3F7}" type="slidenum">
              <a:t>‹#›</a:t>
            </a:fld>
            <a:endParaRPr lang="en-US"/>
          </a:p>
        </p:txBody>
      </p:sp>
    </p:spTree>
    <p:extLst>
      <p:ext uri="{BB962C8B-B14F-4D97-AF65-F5344CB8AC3E}">
        <p14:creationId xmlns:p14="http://schemas.microsoft.com/office/powerpoint/2010/main" val="87772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used </a:t>
            </a:r>
            <a:r>
              <a:rPr lang="en-US" dirty="0" err="1">
                <a:cs typeface="Calibri"/>
              </a:rPr>
              <a:t>knime</a:t>
            </a:r>
            <a:r>
              <a:rPr lang="en-US" dirty="0">
                <a:cs typeface="Calibri"/>
              </a:rPr>
              <a:t> for our data modeling. It is a free open source data analytics platform.</a:t>
            </a:r>
          </a:p>
        </p:txBody>
      </p:sp>
      <p:sp>
        <p:nvSpPr>
          <p:cNvPr id="4" name="Slide Number Placeholder 3"/>
          <p:cNvSpPr>
            <a:spLocks noGrp="1"/>
          </p:cNvSpPr>
          <p:nvPr>
            <p:ph type="sldNum" sz="quarter" idx="5"/>
          </p:nvPr>
        </p:nvSpPr>
        <p:spPr/>
        <p:txBody>
          <a:bodyPr/>
          <a:lstStyle/>
          <a:p>
            <a:fld id="{6ED6CBA7-5132-4954-B3AD-8317DFD8C3F7}" type="slidenum">
              <a:rPr lang="en-US"/>
              <a:t>1</a:t>
            </a:fld>
            <a:endParaRPr lang="en-US"/>
          </a:p>
        </p:txBody>
      </p:sp>
    </p:spTree>
    <p:extLst>
      <p:ext uri="{BB962C8B-B14F-4D97-AF65-F5344CB8AC3E}">
        <p14:creationId xmlns:p14="http://schemas.microsoft.com/office/powerpoint/2010/main" val="2825547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14</a:t>
            </a:fld>
            <a:endParaRPr lang="en-US"/>
          </a:p>
        </p:txBody>
      </p:sp>
    </p:spTree>
    <p:extLst>
      <p:ext uri="{BB962C8B-B14F-4D97-AF65-F5344CB8AC3E}">
        <p14:creationId xmlns:p14="http://schemas.microsoft.com/office/powerpoint/2010/main" val="306782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15</a:t>
            </a:fld>
            <a:endParaRPr lang="en-US"/>
          </a:p>
        </p:txBody>
      </p:sp>
    </p:spTree>
    <p:extLst>
      <p:ext uri="{BB962C8B-B14F-4D97-AF65-F5344CB8AC3E}">
        <p14:creationId xmlns:p14="http://schemas.microsoft.com/office/powerpoint/2010/main" val="73458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17</a:t>
            </a:fld>
            <a:endParaRPr lang="en-US"/>
          </a:p>
        </p:txBody>
      </p:sp>
    </p:spTree>
    <p:extLst>
      <p:ext uri="{BB962C8B-B14F-4D97-AF65-F5344CB8AC3E}">
        <p14:creationId xmlns:p14="http://schemas.microsoft.com/office/powerpoint/2010/main" val="170656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18</a:t>
            </a:fld>
            <a:endParaRPr lang="en-US"/>
          </a:p>
        </p:txBody>
      </p:sp>
    </p:spTree>
    <p:extLst>
      <p:ext uri="{BB962C8B-B14F-4D97-AF65-F5344CB8AC3E}">
        <p14:creationId xmlns:p14="http://schemas.microsoft.com/office/powerpoint/2010/main" val="693170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20</a:t>
            </a:fld>
            <a:endParaRPr lang="en-US"/>
          </a:p>
        </p:txBody>
      </p:sp>
    </p:spTree>
    <p:extLst>
      <p:ext uri="{BB962C8B-B14F-4D97-AF65-F5344CB8AC3E}">
        <p14:creationId xmlns:p14="http://schemas.microsoft.com/office/powerpoint/2010/main" val="2194759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22</a:t>
            </a:fld>
            <a:endParaRPr lang="en-US"/>
          </a:p>
        </p:txBody>
      </p:sp>
    </p:spTree>
    <p:extLst>
      <p:ext uri="{BB962C8B-B14F-4D97-AF65-F5344CB8AC3E}">
        <p14:creationId xmlns:p14="http://schemas.microsoft.com/office/powerpoint/2010/main" val="2239230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23</a:t>
            </a:fld>
            <a:endParaRPr lang="en-US"/>
          </a:p>
        </p:txBody>
      </p:sp>
    </p:spTree>
    <p:extLst>
      <p:ext uri="{BB962C8B-B14F-4D97-AF65-F5344CB8AC3E}">
        <p14:creationId xmlns:p14="http://schemas.microsoft.com/office/powerpoint/2010/main" val="387763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25</a:t>
            </a:fld>
            <a:endParaRPr lang="en-US"/>
          </a:p>
        </p:txBody>
      </p:sp>
    </p:spTree>
    <p:extLst>
      <p:ext uri="{BB962C8B-B14F-4D97-AF65-F5344CB8AC3E}">
        <p14:creationId xmlns:p14="http://schemas.microsoft.com/office/powerpoint/2010/main" val="2496800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27</a:t>
            </a:fld>
            <a:endParaRPr lang="en-US"/>
          </a:p>
        </p:txBody>
      </p:sp>
    </p:spTree>
    <p:extLst>
      <p:ext uri="{BB962C8B-B14F-4D97-AF65-F5344CB8AC3E}">
        <p14:creationId xmlns:p14="http://schemas.microsoft.com/office/powerpoint/2010/main" val="1461379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29</a:t>
            </a:fld>
            <a:endParaRPr lang="en-US"/>
          </a:p>
        </p:txBody>
      </p:sp>
    </p:spTree>
    <p:extLst>
      <p:ext uri="{BB962C8B-B14F-4D97-AF65-F5344CB8AC3E}">
        <p14:creationId xmlns:p14="http://schemas.microsoft.com/office/powerpoint/2010/main" val="176740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variable we were looking at was the injury severity. Our objective was to identify factors that contribute to the driver's injury severity in automobile crashes. </a:t>
            </a:r>
          </a:p>
        </p:txBody>
      </p:sp>
      <p:sp>
        <p:nvSpPr>
          <p:cNvPr id="4" name="Slide Number Placeholder 3"/>
          <p:cNvSpPr>
            <a:spLocks noGrp="1"/>
          </p:cNvSpPr>
          <p:nvPr>
            <p:ph type="sldNum" sz="quarter" idx="5"/>
          </p:nvPr>
        </p:nvSpPr>
        <p:spPr/>
        <p:txBody>
          <a:bodyPr/>
          <a:lstStyle/>
          <a:p>
            <a:fld id="{6ED6CBA7-5132-4954-B3AD-8317DFD8C3F7}" type="slidenum">
              <a:rPr lang="en-US"/>
              <a:t>3</a:t>
            </a:fld>
            <a:endParaRPr lang="en-US"/>
          </a:p>
        </p:txBody>
      </p:sp>
    </p:spTree>
    <p:extLst>
      <p:ext uri="{BB962C8B-B14F-4D97-AF65-F5344CB8AC3E}">
        <p14:creationId xmlns:p14="http://schemas.microsoft.com/office/powerpoint/2010/main" val="3346651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Naïve bayes produced the highest accuracy and the was the most balanced. </a:t>
            </a:r>
          </a:p>
        </p:txBody>
      </p:sp>
      <p:sp>
        <p:nvSpPr>
          <p:cNvPr id="4" name="Slide Number Placeholder 3"/>
          <p:cNvSpPr>
            <a:spLocks noGrp="1"/>
          </p:cNvSpPr>
          <p:nvPr>
            <p:ph type="sldNum" sz="quarter" idx="5"/>
          </p:nvPr>
        </p:nvSpPr>
        <p:spPr/>
        <p:txBody>
          <a:bodyPr/>
          <a:lstStyle/>
          <a:p>
            <a:fld id="{6ED6CBA7-5132-4954-B3AD-8317DFD8C3F7}" type="slidenum">
              <a:t>32</a:t>
            </a:fld>
            <a:endParaRPr lang="en-US"/>
          </a:p>
        </p:txBody>
      </p:sp>
    </p:spTree>
    <p:extLst>
      <p:ext uri="{BB962C8B-B14F-4D97-AF65-F5344CB8AC3E}">
        <p14:creationId xmlns:p14="http://schemas.microsoft.com/office/powerpoint/2010/main" val="3807452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33</a:t>
            </a:fld>
            <a:endParaRPr lang="en-US"/>
          </a:p>
        </p:txBody>
      </p:sp>
    </p:spTree>
    <p:extLst>
      <p:ext uri="{BB962C8B-B14F-4D97-AF65-F5344CB8AC3E}">
        <p14:creationId xmlns:p14="http://schemas.microsoft.com/office/powerpoint/2010/main" val="551992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34</a:t>
            </a:fld>
            <a:endParaRPr lang="en-US"/>
          </a:p>
        </p:txBody>
      </p:sp>
    </p:spTree>
    <p:extLst>
      <p:ext uri="{BB962C8B-B14F-4D97-AF65-F5344CB8AC3E}">
        <p14:creationId xmlns:p14="http://schemas.microsoft.com/office/powerpoint/2010/main" val="395431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36</a:t>
            </a:fld>
            <a:endParaRPr lang="en-US"/>
          </a:p>
        </p:txBody>
      </p:sp>
    </p:spTree>
    <p:extLst>
      <p:ext uri="{BB962C8B-B14F-4D97-AF65-F5344CB8AC3E}">
        <p14:creationId xmlns:p14="http://schemas.microsoft.com/office/powerpoint/2010/main" val="3741868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ED6CBA7-5132-4954-B3AD-8317DFD8C3F7}" type="slidenum">
              <a:t>37</a:t>
            </a:fld>
            <a:endParaRPr lang="en-US"/>
          </a:p>
        </p:txBody>
      </p:sp>
    </p:spTree>
    <p:extLst>
      <p:ext uri="{BB962C8B-B14F-4D97-AF65-F5344CB8AC3E}">
        <p14:creationId xmlns:p14="http://schemas.microsoft.com/office/powerpoint/2010/main" val="113103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As vehicles have gotten faster, they have gotten safer thanks to advancements in safety features. As this graphic shows the number of safety features available for cars as increased throughout the years. Recent advancements include driver assist technologies such as lane assist and moving towards fully autonomous driving. </a:t>
            </a:r>
          </a:p>
          <a:p>
            <a:r>
              <a:rPr lang="en-US" dirty="0">
                <a:cs typeface="Calibri"/>
              </a:rPr>
              <a:t>-</a:t>
            </a:r>
          </a:p>
        </p:txBody>
      </p:sp>
      <p:sp>
        <p:nvSpPr>
          <p:cNvPr id="4" name="Slide Number Placeholder 3"/>
          <p:cNvSpPr>
            <a:spLocks noGrp="1"/>
          </p:cNvSpPr>
          <p:nvPr>
            <p:ph type="sldNum" sz="quarter" idx="5"/>
          </p:nvPr>
        </p:nvSpPr>
        <p:spPr/>
        <p:txBody>
          <a:bodyPr/>
          <a:lstStyle/>
          <a:p>
            <a:fld id="{6ED6CBA7-5132-4954-B3AD-8317DFD8C3F7}" type="slidenum">
              <a:t>5</a:t>
            </a:fld>
            <a:endParaRPr lang="en-US"/>
          </a:p>
        </p:txBody>
      </p:sp>
    </p:spTree>
    <p:extLst>
      <p:ext uri="{BB962C8B-B14F-4D97-AF65-F5344CB8AC3E}">
        <p14:creationId xmlns:p14="http://schemas.microsoft.com/office/powerpoint/2010/main" val="2542176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impact of COVID on vehicle safety was particularly interesting. The COVID lockdowns and social distancing meant less people were on the road, however, vehicle fatalities had the largest increase since the 1940s. This is attributed to an increase in risky driving behaviors such as speeding, drunk driving and sudden lane changes. Pre-COVID, traffic deaths were increasing and this trend accelerated throughout COVID. </a:t>
            </a:r>
          </a:p>
        </p:txBody>
      </p:sp>
      <p:sp>
        <p:nvSpPr>
          <p:cNvPr id="4" name="Slide Number Placeholder 3"/>
          <p:cNvSpPr>
            <a:spLocks noGrp="1"/>
          </p:cNvSpPr>
          <p:nvPr>
            <p:ph type="sldNum" sz="quarter" idx="5"/>
          </p:nvPr>
        </p:nvSpPr>
        <p:spPr/>
        <p:txBody>
          <a:bodyPr/>
          <a:lstStyle/>
          <a:p>
            <a:fld id="{6ED6CBA7-5132-4954-B3AD-8317DFD8C3F7}" type="slidenum">
              <a:rPr lang="en-US"/>
              <a:t>6</a:t>
            </a:fld>
            <a:endParaRPr lang="en-US"/>
          </a:p>
        </p:txBody>
      </p:sp>
    </p:spTree>
    <p:extLst>
      <p:ext uri="{BB962C8B-B14F-4D97-AF65-F5344CB8AC3E}">
        <p14:creationId xmlns:p14="http://schemas.microsoft.com/office/powerpoint/2010/main" val="397535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Insurance companies, car manufacturers and governments have made efforts to increase safety on the road. Insurance companies are offering discounts to individuals that allow a in-car device to track their driving data. These devices can measure acceleration and sudden stops. Governments have tried humorous signs to encourage safe driving. Although the effectiveness of these catchy campaigns is yet to be proven. </a:t>
            </a:r>
          </a:p>
        </p:txBody>
      </p:sp>
      <p:sp>
        <p:nvSpPr>
          <p:cNvPr id="4" name="Slide Number Placeholder 3"/>
          <p:cNvSpPr>
            <a:spLocks noGrp="1"/>
          </p:cNvSpPr>
          <p:nvPr>
            <p:ph type="sldNum" sz="quarter" idx="5"/>
          </p:nvPr>
        </p:nvSpPr>
        <p:spPr/>
        <p:txBody>
          <a:bodyPr/>
          <a:lstStyle/>
          <a:p>
            <a:fld id="{6ED6CBA7-5132-4954-B3AD-8317DFD8C3F7}" type="slidenum">
              <a:t>7</a:t>
            </a:fld>
            <a:endParaRPr lang="en-US"/>
          </a:p>
        </p:txBody>
      </p:sp>
    </p:spTree>
    <p:extLst>
      <p:ext uri="{BB962C8B-B14F-4D97-AF65-F5344CB8AC3E}">
        <p14:creationId xmlns:p14="http://schemas.microsoft.com/office/powerpoint/2010/main" val="2495939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San Fransico has permitted a number of driverless taxis. Some few this as an exciting step into the future, however, videos circulate of the taxis becoming confused and causing traffic jams. Most recently a driverless taxi collided with a fire truck. Technology has limits and there will undoubtedly be driverless taxi accidents, however, the question the data must answer is – are driverless cars safer than human operated cars? </a:t>
            </a:r>
          </a:p>
        </p:txBody>
      </p:sp>
      <p:sp>
        <p:nvSpPr>
          <p:cNvPr id="4" name="Slide Number Placeholder 3"/>
          <p:cNvSpPr>
            <a:spLocks noGrp="1"/>
          </p:cNvSpPr>
          <p:nvPr>
            <p:ph type="sldNum" sz="quarter" idx="5"/>
          </p:nvPr>
        </p:nvSpPr>
        <p:spPr/>
        <p:txBody>
          <a:bodyPr/>
          <a:lstStyle/>
          <a:p>
            <a:fld id="{6ED6CBA7-5132-4954-B3AD-8317DFD8C3F7}" type="slidenum">
              <a:t>8</a:t>
            </a:fld>
            <a:endParaRPr lang="en-US"/>
          </a:p>
        </p:txBody>
      </p:sp>
    </p:spTree>
    <p:extLst>
      <p:ext uri="{BB962C8B-B14F-4D97-AF65-F5344CB8AC3E}">
        <p14:creationId xmlns:p14="http://schemas.microsoft.com/office/powerpoint/2010/main" val="995939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Car crashes cost millions of dollars each year. According to the CDC, they are the leading cause of death for ages 5-29. One of the goals of the National Highway Traffic Safety Administration is to reduce this burden and they publish the "crash report sampling system" data in an effort to create transparency. This data is gathered from police reports and sorted into four files with over 200 variables. The accident file provides information about the road conditions, environment, and weather. The vehicle file contains information about the features of the vehicle like make and model. The person files shares demographic information and their injuries. The distract file has data related to the distractedness of the driver. </a:t>
            </a:r>
          </a:p>
        </p:txBody>
      </p:sp>
      <p:sp>
        <p:nvSpPr>
          <p:cNvPr id="4" name="Slide Number Placeholder 3"/>
          <p:cNvSpPr>
            <a:spLocks noGrp="1"/>
          </p:cNvSpPr>
          <p:nvPr>
            <p:ph type="sldNum" sz="quarter" idx="5"/>
          </p:nvPr>
        </p:nvSpPr>
        <p:spPr/>
        <p:txBody>
          <a:bodyPr/>
          <a:lstStyle/>
          <a:p>
            <a:fld id="{6ED6CBA7-5132-4954-B3AD-8317DFD8C3F7}" type="slidenum">
              <a:t>10</a:t>
            </a:fld>
            <a:endParaRPr lang="en-US"/>
          </a:p>
        </p:txBody>
      </p:sp>
    </p:spTree>
    <p:extLst>
      <p:ext uri="{BB962C8B-B14F-4D97-AF65-F5344CB8AC3E}">
        <p14:creationId xmlns:p14="http://schemas.microsoft.com/office/powerpoint/2010/main" val="4262055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Body type, injury severity, and seat position required binning so that column filters could be applied </a:t>
            </a:r>
          </a:p>
        </p:txBody>
      </p:sp>
      <p:sp>
        <p:nvSpPr>
          <p:cNvPr id="4" name="Slide Number Placeholder 3"/>
          <p:cNvSpPr>
            <a:spLocks noGrp="1"/>
          </p:cNvSpPr>
          <p:nvPr>
            <p:ph type="sldNum" sz="quarter" idx="5"/>
          </p:nvPr>
        </p:nvSpPr>
        <p:spPr/>
        <p:txBody>
          <a:bodyPr/>
          <a:lstStyle/>
          <a:p>
            <a:fld id="{6ED6CBA7-5132-4954-B3AD-8317DFD8C3F7}" type="slidenum">
              <a:t>12</a:t>
            </a:fld>
            <a:endParaRPr lang="en-US"/>
          </a:p>
        </p:txBody>
      </p:sp>
    </p:spTree>
    <p:extLst>
      <p:ext uri="{BB962C8B-B14F-4D97-AF65-F5344CB8AC3E}">
        <p14:creationId xmlns:p14="http://schemas.microsoft.com/office/powerpoint/2010/main" val="4275832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ED6CBA7-5132-4954-B3AD-8317DFD8C3F7}" type="slidenum">
              <a:t>13</a:t>
            </a:fld>
            <a:endParaRPr lang="en-US"/>
          </a:p>
        </p:txBody>
      </p:sp>
    </p:spTree>
    <p:extLst>
      <p:ext uri="{BB962C8B-B14F-4D97-AF65-F5344CB8AC3E}">
        <p14:creationId xmlns:p14="http://schemas.microsoft.com/office/powerpoint/2010/main" val="1393770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81A51A-3168-024C-AD87-56547AE479AD}"/>
              </a:ext>
            </a:extLst>
          </p:cNvPr>
          <p:cNvSpPr txBox="1"/>
          <p:nvPr/>
        </p:nvSpPr>
        <p:spPr>
          <a:xfrm>
            <a:off x="584026" y="2921141"/>
            <a:ext cx="11040127" cy="1446550"/>
          </a:xfrm>
          <a:prstGeom prst="rect">
            <a:avLst/>
          </a:prstGeom>
          <a:noFill/>
        </p:spPr>
        <p:txBody>
          <a:bodyPr wrap="square" lIns="91440" tIns="45720" rIns="91440" bIns="45720" rtlCol="0" anchor="t">
            <a:spAutoFit/>
          </a:bodyPr>
          <a:lstStyle/>
          <a:p>
            <a:pPr algn="ctr"/>
            <a:r>
              <a:rPr lang="en-US" sz="8800" dirty="0">
                <a:solidFill>
                  <a:srgbClr val="FA6400"/>
                </a:solidFill>
                <a:latin typeface="FjallaOne"/>
              </a:rPr>
              <a:t>Car Crash Severity </a:t>
            </a:r>
          </a:p>
        </p:txBody>
      </p:sp>
      <p:sp>
        <p:nvSpPr>
          <p:cNvPr id="6" name="TextBox 5">
            <a:extLst>
              <a:ext uri="{FF2B5EF4-FFF2-40B4-BE49-F238E27FC236}">
                <a16:creationId xmlns:a16="http://schemas.microsoft.com/office/drawing/2014/main" id="{1851FAA6-B02C-0841-8093-DB5B5E2D753C}"/>
              </a:ext>
            </a:extLst>
          </p:cNvPr>
          <p:cNvSpPr txBox="1"/>
          <p:nvPr/>
        </p:nvSpPr>
        <p:spPr>
          <a:xfrm>
            <a:off x="584026" y="4217769"/>
            <a:ext cx="11040127" cy="1631216"/>
          </a:xfrm>
          <a:prstGeom prst="rect">
            <a:avLst/>
          </a:prstGeom>
          <a:noFill/>
        </p:spPr>
        <p:txBody>
          <a:bodyPr wrap="square" lIns="91440" tIns="45720" rIns="91440" bIns="45720" rtlCol="0" anchor="t">
            <a:spAutoFit/>
          </a:bodyPr>
          <a:lstStyle/>
          <a:p>
            <a:pPr algn="ctr"/>
            <a:r>
              <a:rPr lang="en-US" sz="3200" b="1">
                <a:solidFill>
                  <a:srgbClr val="63666A"/>
                </a:solidFill>
                <a:latin typeface="Times New Roman"/>
                <a:cs typeface="Times New Roman"/>
              </a:rPr>
              <a:t>Examining the factors influencing the severity of injuries in </a:t>
            </a:r>
            <a:endParaRPr lang="en-US" sz="3200">
              <a:solidFill>
                <a:srgbClr val="63666A"/>
              </a:solidFill>
              <a:latin typeface="Times New Roman"/>
              <a:cs typeface="Times New Roman"/>
            </a:endParaRPr>
          </a:p>
          <a:p>
            <a:pPr algn="ctr"/>
            <a:r>
              <a:rPr lang="en-US" sz="3200" b="1">
                <a:solidFill>
                  <a:srgbClr val="63666A"/>
                </a:solidFill>
                <a:latin typeface="Times New Roman"/>
                <a:cs typeface="Times New Roman"/>
              </a:rPr>
              <a:t>Automobile accidents using predictive analytics.</a:t>
            </a:r>
            <a:endParaRPr lang="en-US" sz="3200">
              <a:solidFill>
                <a:srgbClr val="63666A"/>
              </a:solidFill>
              <a:latin typeface="Times New Roman"/>
              <a:cs typeface="Times New Roman"/>
            </a:endParaRPr>
          </a:p>
          <a:p>
            <a:pPr algn="ctr"/>
            <a:endParaRPr lang="en-US" sz="3600" b="1">
              <a:solidFill>
                <a:srgbClr val="63666A"/>
              </a:solidFill>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936089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r>
              <a:rPr lang="en-US" sz="4800">
                <a:solidFill>
                  <a:srgbClr val="FB6400"/>
                </a:solidFill>
                <a:latin typeface="FjallaOne"/>
              </a:rPr>
              <a:t>CRASH REPORT SAMPLING SYSTEM</a:t>
            </a:r>
            <a:endParaRPr lang="en-US" sz="4800">
              <a:solidFill>
                <a:srgbClr val="FB6400"/>
              </a:solidFill>
              <a:latin typeface="FjallaOne" panose="02000506040000020004" pitchFamily="2" charset="77"/>
            </a:endParaRPr>
          </a:p>
        </p:txBody>
      </p:sp>
      <p:sp>
        <p:nvSpPr>
          <p:cNvPr id="11" name="TextBox 10">
            <a:extLst>
              <a:ext uri="{FF2B5EF4-FFF2-40B4-BE49-F238E27FC236}">
                <a16:creationId xmlns:a16="http://schemas.microsoft.com/office/drawing/2014/main" id="{DD074894-0E99-894A-9B1A-0D7C79F5F6D7}"/>
              </a:ext>
            </a:extLst>
          </p:cNvPr>
          <p:cNvSpPr txBox="1"/>
          <p:nvPr/>
        </p:nvSpPr>
        <p:spPr>
          <a:xfrm>
            <a:off x="577850" y="1127343"/>
            <a:ext cx="11040127" cy="461665"/>
          </a:xfrm>
          <a:prstGeom prst="rect">
            <a:avLst/>
          </a:prstGeom>
          <a:noFill/>
        </p:spPr>
        <p:txBody>
          <a:bodyPr wrap="square" lIns="91440" tIns="45720" rIns="91440" bIns="45720" rtlCol="0" anchor="t">
            <a:spAutoFit/>
          </a:bodyPr>
          <a:lstStyle/>
          <a:p>
            <a:r>
              <a:rPr lang="en-US" sz="2400" b="1" dirty="0">
                <a:solidFill>
                  <a:srgbClr val="63666A"/>
                </a:solidFill>
                <a:latin typeface="Gotham Narrow Bold"/>
              </a:rPr>
              <a:t>Published by The National Highway Traffic Safety Administration   </a:t>
            </a:r>
            <a:endParaRPr lang="en-US" sz="2400" b="1" dirty="0">
              <a:solidFill>
                <a:srgbClr val="63666A"/>
              </a:solidFill>
              <a:latin typeface="Gotham Narrow Bold" pitchFamily="2" charset="0"/>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254522" y="1875569"/>
            <a:ext cx="11693274" cy="4855431"/>
          </a:xfrm>
          <a:prstGeom prst="rect">
            <a:avLst/>
          </a:prstGeom>
          <a:noFill/>
        </p:spPr>
        <p:txBody>
          <a:bodyPr wrap="square" lIns="91440" tIns="45720" rIns="91440" bIns="45720" rtlCol="0" anchor="t">
            <a:noAutofit/>
          </a:bodyPr>
          <a:lstStyle/>
          <a:p>
            <a:pPr marL="457200" indent="-457200">
              <a:buFont typeface="Arial"/>
              <a:buChar char="•"/>
            </a:pPr>
            <a:r>
              <a:rPr lang="en-US" sz="3200" dirty="0">
                <a:latin typeface="Gotham Narrow Book"/>
                <a:cs typeface="Arial"/>
              </a:rPr>
              <a:t>NATSA aims to reduce human and property toll of accidents</a:t>
            </a:r>
          </a:p>
          <a:p>
            <a:pPr marL="457200" indent="-457200">
              <a:buFont typeface="Arial"/>
              <a:buChar char="•"/>
            </a:pPr>
            <a:r>
              <a:rPr lang="en-US" sz="3200" dirty="0">
                <a:latin typeface="Gotham Narrow Book"/>
                <a:cs typeface="Arial"/>
              </a:rPr>
              <a:t>Data gathered from police reports from 2016-2021 </a:t>
            </a:r>
          </a:p>
          <a:p>
            <a:pPr marL="457200" indent="-457200">
              <a:buFont typeface="Arial"/>
              <a:buChar char="•"/>
            </a:pPr>
            <a:r>
              <a:rPr lang="en-US" sz="3200" dirty="0">
                <a:latin typeface="Gotham Narrow Book"/>
                <a:ea typeface="+mn-lt"/>
                <a:cs typeface="+mn-lt"/>
              </a:rPr>
              <a:t>204 variables reduced to 30 variables</a:t>
            </a:r>
            <a:endParaRPr lang="en-US" sz="3200" dirty="0">
              <a:latin typeface="Gotham Narrow Book"/>
              <a:cs typeface="Arial"/>
            </a:endParaRPr>
          </a:p>
          <a:p>
            <a:pPr marL="457200" indent="-457200">
              <a:buFont typeface="Arial"/>
              <a:buChar char="•"/>
            </a:pPr>
            <a:r>
              <a:rPr lang="en-US" sz="3200" dirty="0">
                <a:latin typeface="Gotham Narrow Book"/>
                <a:cs typeface="Arial"/>
              </a:rPr>
              <a:t>Provided in four text files </a:t>
            </a:r>
          </a:p>
          <a:p>
            <a:pPr marL="914400" lvl="1" indent="-457200">
              <a:buFont typeface="Arial"/>
              <a:buChar char="•"/>
            </a:pPr>
            <a:r>
              <a:rPr lang="en-US" sz="3200" dirty="0">
                <a:latin typeface="Gotham Narrow Book"/>
                <a:cs typeface="Arial"/>
              </a:rPr>
              <a:t>Accident </a:t>
            </a:r>
            <a:r>
              <a:rPr lang="en-US" sz="2400" dirty="0">
                <a:latin typeface="Gotham Narrow Book"/>
                <a:cs typeface="Arial"/>
              </a:rPr>
              <a:t>(road conditions, environment, weather)</a:t>
            </a:r>
          </a:p>
          <a:p>
            <a:pPr marL="914400" lvl="1" indent="-457200">
              <a:buFont typeface="Arial"/>
              <a:buChar char="•"/>
            </a:pPr>
            <a:r>
              <a:rPr lang="en-US" sz="3200" dirty="0">
                <a:latin typeface="Gotham Narrow Book"/>
                <a:cs typeface="Arial"/>
              </a:rPr>
              <a:t>Vehicle </a:t>
            </a:r>
            <a:r>
              <a:rPr lang="en-US" sz="2400" dirty="0">
                <a:latin typeface="Gotham Narrow Book"/>
                <a:cs typeface="Arial"/>
              </a:rPr>
              <a:t>(specific features) </a:t>
            </a:r>
          </a:p>
          <a:p>
            <a:pPr marL="914400" lvl="1" indent="-457200">
              <a:buFont typeface="Arial"/>
              <a:buChar char="•"/>
            </a:pPr>
            <a:r>
              <a:rPr lang="en-US" sz="3200" dirty="0">
                <a:latin typeface="Gotham Narrow Book"/>
                <a:cs typeface="Arial"/>
              </a:rPr>
              <a:t>Person </a:t>
            </a:r>
            <a:r>
              <a:rPr lang="en-US" sz="2400" dirty="0">
                <a:ea typeface="+mn-lt"/>
                <a:cs typeface="+mn-lt"/>
              </a:rPr>
              <a:t>(demographics, injuries) </a:t>
            </a:r>
            <a:endParaRPr lang="en-US" sz="2400" dirty="0">
              <a:latin typeface="Gotham Narrow Book"/>
              <a:cs typeface="Arial"/>
            </a:endParaRPr>
          </a:p>
          <a:p>
            <a:pPr marL="914400" lvl="1" indent="-457200">
              <a:buFont typeface="Arial"/>
              <a:buChar char="•"/>
            </a:pPr>
            <a:r>
              <a:rPr lang="en-US" sz="3200" dirty="0">
                <a:latin typeface="Gotham Narrow Book"/>
                <a:cs typeface="Arial"/>
              </a:rPr>
              <a:t>Distract </a:t>
            </a:r>
            <a:r>
              <a:rPr lang="en-US" sz="2400" dirty="0">
                <a:latin typeface="Gotham Narrow Book"/>
                <a:cs typeface="Arial"/>
              </a:rPr>
              <a:t>(driver distracted)</a:t>
            </a:r>
          </a:p>
          <a:p>
            <a:pPr marL="914400" lvl="1" indent="-457200">
              <a:buFont typeface="Arial"/>
              <a:buChar char="•"/>
            </a:pPr>
            <a:endParaRPr lang="en-US" sz="2400" dirty="0">
              <a:latin typeface="Gotham Narrow Book"/>
              <a:cs typeface="Arial"/>
            </a:endParaRPr>
          </a:p>
        </p:txBody>
      </p:sp>
    </p:spTree>
    <p:extLst>
      <p:ext uri="{BB962C8B-B14F-4D97-AF65-F5344CB8AC3E}">
        <p14:creationId xmlns:p14="http://schemas.microsoft.com/office/powerpoint/2010/main" val="327459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93D6E-F700-FB4D-8333-A087C39ACBA6}"/>
              </a:ext>
            </a:extLst>
          </p:cNvPr>
          <p:cNvSpPr txBox="1"/>
          <p:nvPr/>
        </p:nvSpPr>
        <p:spPr>
          <a:xfrm>
            <a:off x="584026" y="2967349"/>
            <a:ext cx="11040127" cy="1061829"/>
          </a:xfrm>
          <a:prstGeom prst="rect">
            <a:avLst/>
          </a:prstGeom>
          <a:noFill/>
        </p:spPr>
        <p:txBody>
          <a:bodyPr wrap="square" lIns="91440" tIns="45720" rIns="91440" bIns="45720" rtlCol="0" anchor="t">
            <a:spAutoFit/>
          </a:bodyPr>
          <a:lstStyle/>
          <a:p>
            <a:pPr algn="ctr"/>
            <a:r>
              <a:rPr lang="en-US" sz="6300">
                <a:solidFill>
                  <a:srgbClr val="FB6400"/>
                </a:solidFill>
                <a:latin typeface="FjallaOne"/>
              </a:rPr>
              <a:t>DATA PREPARATION</a:t>
            </a:r>
            <a:endParaRPr lang="en-US" sz="6300">
              <a:solidFill>
                <a:srgbClr val="FB6400"/>
              </a:solidFill>
              <a:latin typeface="FjallaOne" panose="02000506040000020004" pitchFamily="2" charset="77"/>
            </a:endParaRPr>
          </a:p>
        </p:txBody>
      </p:sp>
    </p:spTree>
    <p:extLst>
      <p:ext uri="{BB962C8B-B14F-4D97-AF65-F5344CB8AC3E}">
        <p14:creationId xmlns:p14="http://schemas.microsoft.com/office/powerpoint/2010/main" val="415164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r>
              <a:rPr lang="en-US" sz="4800" dirty="0">
                <a:solidFill>
                  <a:srgbClr val="FB6400"/>
                </a:solidFill>
                <a:latin typeface="FjallaOne"/>
              </a:rPr>
              <a:t>DATA BINNING &amp; MISSING VALUES</a:t>
            </a:r>
            <a:endParaRPr lang="en-US" sz="4800" dirty="0">
              <a:solidFill>
                <a:srgbClr val="FB6400"/>
              </a:solidFill>
              <a:latin typeface="FjallaOne" panose="02000506040000020004" pitchFamily="2" charset="77"/>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191022" y="1278669"/>
            <a:ext cx="11693274" cy="4353781"/>
          </a:xfrm>
          <a:prstGeom prst="rect">
            <a:avLst/>
          </a:prstGeom>
          <a:noFill/>
        </p:spPr>
        <p:txBody>
          <a:bodyPr wrap="square" lIns="91440" tIns="45720" rIns="91440" bIns="45720" rtlCol="0" anchor="t">
            <a:noAutofit/>
          </a:bodyPr>
          <a:lstStyle/>
          <a:p>
            <a:pPr marL="457200" indent="-457200">
              <a:buFont typeface="Arial"/>
              <a:buChar char="•"/>
            </a:pPr>
            <a:r>
              <a:rPr lang="en-US" sz="3200" dirty="0">
                <a:latin typeface="Gotham Narrow Book"/>
                <a:cs typeface="Arial"/>
              </a:rPr>
              <a:t>Variables were binned to reduce noise and improve accuracy </a:t>
            </a:r>
          </a:p>
          <a:p>
            <a:pPr marL="914400" lvl="1" indent="-457200">
              <a:buFont typeface="Arial"/>
              <a:buChar char="•"/>
            </a:pPr>
            <a:r>
              <a:rPr lang="en-US" sz="3200" dirty="0">
                <a:ea typeface="+mn-lt"/>
                <a:cs typeface="+mn-lt"/>
              </a:rPr>
              <a:t>Body type, injury severity, and seat position</a:t>
            </a:r>
          </a:p>
          <a:p>
            <a:pPr marL="457200" lvl="1"/>
            <a:endParaRPr lang="en-US" sz="3200" dirty="0">
              <a:latin typeface="Calibri" panose="020F0502020204030204"/>
              <a:cs typeface="Calibri" panose="020F0502020204030204"/>
            </a:endParaRPr>
          </a:p>
          <a:p>
            <a:pPr marL="457200" indent="-457200">
              <a:buFont typeface="Arial"/>
              <a:buChar char="•"/>
            </a:pPr>
            <a:r>
              <a:rPr lang="en-US" sz="3200" dirty="0">
                <a:latin typeface="Gotham Narrow Book"/>
                <a:cs typeface="Arial"/>
              </a:rPr>
              <a:t>Numeric missing values were replaced with the rounded mean</a:t>
            </a:r>
          </a:p>
          <a:p>
            <a:endParaRPr lang="en-US" sz="3200" dirty="0">
              <a:latin typeface="Gotham Narrow Book"/>
              <a:cs typeface="Arial"/>
            </a:endParaRPr>
          </a:p>
          <a:p>
            <a:pPr marL="457200" indent="-457200">
              <a:buFont typeface="Arial"/>
              <a:buChar char="•"/>
            </a:pPr>
            <a:r>
              <a:rPr lang="en-US" sz="3200" dirty="0">
                <a:latin typeface="Gotham Narrow Book"/>
                <a:cs typeface="Arial"/>
              </a:rPr>
              <a:t>String variables missing values were replaced with the most frequent variable</a:t>
            </a:r>
          </a:p>
          <a:p>
            <a:pPr lvl="1"/>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spTree>
    <p:extLst>
      <p:ext uri="{BB962C8B-B14F-4D97-AF65-F5344CB8AC3E}">
        <p14:creationId xmlns:p14="http://schemas.microsoft.com/office/powerpoint/2010/main" val="1226129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144919"/>
            <a:ext cx="11040127" cy="830997"/>
          </a:xfrm>
          <a:prstGeom prst="rect">
            <a:avLst/>
          </a:prstGeom>
          <a:noFill/>
        </p:spPr>
        <p:txBody>
          <a:bodyPr wrap="square" lIns="91440" tIns="45720" rIns="91440" bIns="45720" rtlCol="0" anchor="t">
            <a:spAutoFit/>
          </a:bodyPr>
          <a:lstStyle/>
          <a:p>
            <a:endParaRPr lang="en-US" sz="4800">
              <a:solidFill>
                <a:srgbClr val="FB6400"/>
              </a:solidFill>
              <a:latin typeface="FjallaOne" panose="02000506040000020004" pitchFamily="2" charset="77"/>
            </a:endParaRPr>
          </a:p>
        </p:txBody>
      </p:sp>
      <p:sp>
        <p:nvSpPr>
          <p:cNvPr id="11" name="TextBox 10">
            <a:extLst>
              <a:ext uri="{FF2B5EF4-FFF2-40B4-BE49-F238E27FC236}">
                <a16:creationId xmlns:a16="http://schemas.microsoft.com/office/drawing/2014/main" id="{DD074894-0E99-894A-9B1A-0D7C79F5F6D7}"/>
              </a:ext>
            </a:extLst>
          </p:cNvPr>
          <p:cNvSpPr txBox="1"/>
          <p:nvPr/>
        </p:nvSpPr>
        <p:spPr>
          <a:xfrm>
            <a:off x="577850" y="270093"/>
            <a:ext cx="11040127" cy="461665"/>
          </a:xfrm>
          <a:prstGeom prst="rect">
            <a:avLst/>
          </a:prstGeom>
          <a:noFill/>
        </p:spPr>
        <p:txBody>
          <a:bodyPr wrap="square" lIns="91440" tIns="45720" rIns="91440" bIns="45720" rtlCol="0" anchor="t">
            <a:spAutoFit/>
          </a:bodyPr>
          <a:lstStyle/>
          <a:p>
            <a:r>
              <a:rPr lang="en-US" sz="2400" b="1">
                <a:solidFill>
                  <a:srgbClr val="63666A"/>
                </a:solidFill>
                <a:latin typeface="Gotham Narrow Bold"/>
              </a:rPr>
              <a:t>Distribution of Injury Severity Categories </a:t>
            </a:r>
            <a:endParaRPr lang="en-US" sz="2400" b="1">
              <a:solidFill>
                <a:srgbClr val="63666A"/>
              </a:solidFill>
              <a:latin typeface="Gotham Narrow Bold" pitchFamily="2" charset="0"/>
            </a:endParaRPr>
          </a:p>
        </p:txBody>
      </p:sp>
      <p:pic>
        <p:nvPicPr>
          <p:cNvPr id="2" name="Picture 1" descr="Figure 1: Pie Chart of the Frequncy of Injury Severity">
            <a:extLst>
              <a:ext uri="{FF2B5EF4-FFF2-40B4-BE49-F238E27FC236}">
                <a16:creationId xmlns:a16="http://schemas.microsoft.com/office/drawing/2014/main" id="{0F985D5A-050D-31A8-3A67-B0666A785123}"/>
              </a:ext>
            </a:extLst>
          </p:cNvPr>
          <p:cNvPicPr>
            <a:picLocks noChangeAspect="1"/>
          </p:cNvPicPr>
          <p:nvPr/>
        </p:nvPicPr>
        <p:blipFill>
          <a:blip r:embed="rId4"/>
          <a:stretch>
            <a:fillRect/>
          </a:stretch>
        </p:blipFill>
        <p:spPr>
          <a:xfrm>
            <a:off x="571500" y="974060"/>
            <a:ext cx="6191250" cy="4281231"/>
          </a:xfrm>
          <a:prstGeom prst="rect">
            <a:avLst/>
          </a:prstGeom>
        </p:spPr>
      </p:pic>
      <p:sp>
        <p:nvSpPr>
          <p:cNvPr id="3" name="TextBox 2">
            <a:extLst>
              <a:ext uri="{FF2B5EF4-FFF2-40B4-BE49-F238E27FC236}">
                <a16:creationId xmlns:a16="http://schemas.microsoft.com/office/drawing/2014/main" id="{722DDC77-219D-2032-0D8C-AF9D8AF11CB5}"/>
              </a:ext>
            </a:extLst>
          </p:cNvPr>
          <p:cNvSpPr txBox="1"/>
          <p:nvPr/>
        </p:nvSpPr>
        <p:spPr>
          <a:xfrm>
            <a:off x="7117080" y="1127760"/>
            <a:ext cx="4770120"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The injury severity variable was binned into four categories. </a:t>
            </a:r>
            <a:endParaRPr lang="en-US" dirty="0"/>
          </a:p>
          <a:p>
            <a:endParaRPr lang="en-US" sz="3200" dirty="0">
              <a:ea typeface="+mn-lt"/>
              <a:cs typeface="+mn-lt"/>
            </a:endParaRPr>
          </a:p>
          <a:p>
            <a:r>
              <a:rPr lang="en-US" sz="3200" dirty="0">
                <a:ea typeface="+mn-lt"/>
                <a:cs typeface="+mn-lt"/>
              </a:rPr>
              <a:t>Column filters screened out "unknown" and "no injuries;" creating a data imbalance problem. </a:t>
            </a:r>
            <a:endParaRPr lang="en-US">
              <a:cs typeface="Calibri"/>
            </a:endParaRPr>
          </a:p>
        </p:txBody>
      </p:sp>
    </p:spTree>
    <p:extLst>
      <p:ext uri="{BB962C8B-B14F-4D97-AF65-F5344CB8AC3E}">
        <p14:creationId xmlns:p14="http://schemas.microsoft.com/office/powerpoint/2010/main" val="3860952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125869"/>
            <a:ext cx="11040127" cy="830997"/>
          </a:xfrm>
          <a:prstGeom prst="rect">
            <a:avLst/>
          </a:prstGeom>
          <a:noFill/>
        </p:spPr>
        <p:txBody>
          <a:bodyPr wrap="square" lIns="91440" tIns="45720" rIns="91440" bIns="45720" rtlCol="0" anchor="t">
            <a:spAutoFit/>
          </a:bodyPr>
          <a:lstStyle/>
          <a:p>
            <a:r>
              <a:rPr lang="en-US" sz="4800" dirty="0">
                <a:solidFill>
                  <a:srgbClr val="FB6400"/>
                </a:solidFill>
                <a:latin typeface="FjallaOne"/>
              </a:rPr>
              <a:t>VEHICLE AGE </a:t>
            </a:r>
            <a:endParaRPr lang="en-US" sz="4800" dirty="0">
              <a:solidFill>
                <a:srgbClr val="FB6400"/>
              </a:solidFill>
              <a:latin typeface="FjallaOne" panose="02000506040000020004" pitchFamily="2" charset="77"/>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191022" y="1050069"/>
            <a:ext cx="11693274" cy="4887181"/>
          </a:xfrm>
          <a:prstGeom prst="rect">
            <a:avLst/>
          </a:prstGeom>
          <a:noFill/>
        </p:spPr>
        <p:txBody>
          <a:bodyPr wrap="square" lIns="91440" tIns="45720" rIns="91440" bIns="45720" rtlCol="0" anchor="t">
            <a:noAutofit/>
          </a:bodyPr>
          <a:lstStyle/>
          <a:p>
            <a:pPr marL="457200" indent="-457200">
              <a:buFont typeface="Arial"/>
              <a:buChar char="•"/>
            </a:pPr>
            <a:r>
              <a:rPr lang="en-US" sz="3200" dirty="0">
                <a:latin typeface="Gotham Narrow Book"/>
                <a:cs typeface="Arial"/>
              </a:rPr>
              <a:t>The math formula node created a derivative variable called, "CAR_AGE." </a:t>
            </a:r>
          </a:p>
          <a:p>
            <a:pPr marL="914400" lvl="1" indent="-457200">
              <a:buFont typeface="Arial"/>
              <a:buChar char="•"/>
            </a:pPr>
            <a:r>
              <a:rPr lang="en-US" sz="3200" dirty="0">
                <a:ea typeface="+mn-lt"/>
                <a:cs typeface="+mn-lt"/>
              </a:rPr>
              <a:t>"YEAR" minus "MOD_YEAR"</a:t>
            </a:r>
            <a:endParaRPr lang="en-US" sz="3200" dirty="0">
              <a:latin typeface="Gotham Narrow Book"/>
              <a:cs typeface="Arial"/>
            </a:endParaRPr>
          </a:p>
          <a:p>
            <a:pPr marL="457200" indent="-457200">
              <a:buFont typeface="Arial"/>
              <a:buChar char="•"/>
            </a:pPr>
            <a:endParaRPr lang="en-US" sz="3200" dirty="0">
              <a:latin typeface="Gotham Narrow Book"/>
              <a:cs typeface="Arial"/>
            </a:endParaRPr>
          </a:p>
          <a:p>
            <a:pPr marL="457200" indent="-457200">
              <a:buFont typeface="Arial"/>
              <a:buChar char="•"/>
            </a:pPr>
            <a:r>
              <a:rPr lang="en-US" sz="3600" dirty="0">
                <a:latin typeface="Gotham Narrow Book"/>
                <a:cs typeface="Arial"/>
              </a:rPr>
              <a:t>This variable improved model accuracy, sensitivity, and specificity </a:t>
            </a:r>
          </a:p>
          <a:p>
            <a:pPr marL="457200" indent="-457200">
              <a:buFont typeface="Arial"/>
              <a:buChar char="•"/>
            </a:pPr>
            <a:endParaRPr lang="en-US" sz="3600" dirty="0">
              <a:latin typeface="Gotham Narrow Book"/>
              <a:ea typeface="+mn-lt"/>
              <a:cs typeface="Arial"/>
            </a:endParaRPr>
          </a:p>
          <a:p>
            <a:pPr marL="457200" indent="-457200">
              <a:buFont typeface="Arial"/>
              <a:buChar char="•"/>
            </a:pPr>
            <a:r>
              <a:rPr lang="en-US" sz="3600" dirty="0">
                <a:latin typeface="Gotham Narrow Book"/>
                <a:ea typeface="+mn-lt"/>
                <a:cs typeface="Arial"/>
              </a:rPr>
              <a:t>Some rows returned outlier values, therefore the outlier node was applied</a:t>
            </a:r>
            <a:r>
              <a:rPr lang="en-US" sz="3200" dirty="0">
                <a:latin typeface="Gotham Narrow Book"/>
                <a:ea typeface="+mn-lt"/>
                <a:cs typeface="Arial"/>
              </a:rPr>
              <a:t> </a:t>
            </a:r>
          </a:p>
          <a:p>
            <a:pPr marL="914400" lvl="3"/>
            <a:endParaRPr lang="en-US" sz="3200" dirty="0">
              <a:latin typeface="Gotham Narrow Book"/>
              <a:ea typeface="+mn-lt"/>
              <a:cs typeface="Arial"/>
            </a:endParaRPr>
          </a:p>
          <a:p>
            <a:pPr marL="457200" lvl="1"/>
            <a:endParaRPr lang="en-US" sz="3200" dirty="0">
              <a:latin typeface="Calibri" panose="020F0502020204030204"/>
              <a:cs typeface="Calibri" panose="020F0502020204030204"/>
            </a:endParaRPr>
          </a:p>
          <a:p>
            <a:pPr marL="1028700" lvl="1" indent="-571500">
              <a:buFont typeface="Arial"/>
              <a:buChar char="•"/>
            </a:pPr>
            <a:endParaRPr lang="en-US" sz="3600" dirty="0">
              <a:cs typeface="Calibri" panose="020F0502020204030204"/>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spTree>
    <p:extLst>
      <p:ext uri="{BB962C8B-B14F-4D97-AF65-F5344CB8AC3E}">
        <p14:creationId xmlns:p14="http://schemas.microsoft.com/office/powerpoint/2010/main" val="1063014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125869"/>
            <a:ext cx="11040127" cy="830997"/>
          </a:xfrm>
          <a:prstGeom prst="rect">
            <a:avLst/>
          </a:prstGeom>
          <a:noFill/>
        </p:spPr>
        <p:txBody>
          <a:bodyPr wrap="square" lIns="91440" tIns="45720" rIns="91440" bIns="45720" rtlCol="0" anchor="t">
            <a:spAutoFit/>
          </a:bodyPr>
          <a:lstStyle/>
          <a:p>
            <a:r>
              <a:rPr lang="en-US" sz="4800" dirty="0">
                <a:solidFill>
                  <a:srgbClr val="FB6400"/>
                </a:solidFill>
                <a:latin typeface="FjallaOne"/>
              </a:rPr>
              <a:t>BODY TYPE &amp; SEAT POSITION </a:t>
            </a:r>
            <a:endParaRPr lang="en-US" sz="4800" dirty="0">
              <a:solidFill>
                <a:srgbClr val="FB6400"/>
              </a:solidFill>
              <a:latin typeface="FjallaOne" panose="02000506040000020004" pitchFamily="2" charset="77"/>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199128" y="1455388"/>
            <a:ext cx="11693274" cy="3954947"/>
          </a:xfrm>
          <a:prstGeom prst="rect">
            <a:avLst/>
          </a:prstGeom>
          <a:noFill/>
        </p:spPr>
        <p:txBody>
          <a:bodyPr wrap="square" lIns="91440" tIns="45720" rIns="91440" bIns="45720" rtlCol="0" anchor="t">
            <a:noAutofit/>
          </a:bodyPr>
          <a:lstStyle/>
          <a:p>
            <a:pPr marL="457200" indent="-457200">
              <a:buFont typeface="Arial"/>
              <a:buChar char="•"/>
            </a:pPr>
            <a:r>
              <a:rPr lang="en-US" sz="3200" dirty="0">
                <a:latin typeface="Gotham Narrow Book"/>
                <a:cs typeface="Arial"/>
              </a:rPr>
              <a:t>The rule engine filtered out the seat position so that only the driver remained</a:t>
            </a:r>
          </a:p>
          <a:p>
            <a:pPr marL="914400" lvl="1" indent="-457200">
              <a:buFont typeface="Arial"/>
              <a:buChar char="•"/>
            </a:pPr>
            <a:r>
              <a:rPr lang="en-US" sz="3200" dirty="0">
                <a:latin typeface="Calibri"/>
                <a:cs typeface="Calibri"/>
              </a:rPr>
              <a:t>Passengers were omitted from the data </a:t>
            </a:r>
          </a:p>
          <a:p>
            <a:pPr marL="457200" indent="-457200">
              <a:buFont typeface="Arial"/>
              <a:buChar char="•"/>
            </a:pPr>
            <a:endParaRPr lang="en-US" sz="3200" dirty="0">
              <a:latin typeface="Gotham Narrow Book"/>
              <a:cs typeface="Arial"/>
            </a:endParaRPr>
          </a:p>
          <a:p>
            <a:pPr marL="457200" indent="-457200">
              <a:buFont typeface="Arial"/>
              <a:buChar char="•"/>
            </a:pPr>
            <a:r>
              <a:rPr lang="en-US" sz="3200" dirty="0">
                <a:latin typeface="Gotham Narrow Book"/>
                <a:cs typeface="Arial"/>
              </a:rPr>
              <a:t>The body type variable was binned and all vehicle types were filtered out except cars </a:t>
            </a:r>
          </a:p>
          <a:p>
            <a:pPr marL="914400" lvl="1" indent="-457200">
              <a:buFont typeface="Arial"/>
              <a:buChar char="•"/>
            </a:pPr>
            <a:r>
              <a:rPr lang="en-US" sz="3200" dirty="0">
                <a:latin typeface="Gotham Narrow Book"/>
                <a:ea typeface="+mn-lt"/>
                <a:cs typeface="Arial"/>
              </a:rPr>
              <a:t>Tractors, motorcycles, </a:t>
            </a:r>
            <a:r>
              <a:rPr lang="en-US" sz="3200" dirty="0" err="1">
                <a:latin typeface="Gotham Narrow Book"/>
                <a:ea typeface="+mn-lt"/>
                <a:cs typeface="Arial"/>
              </a:rPr>
              <a:t>ect</a:t>
            </a:r>
            <a:r>
              <a:rPr lang="en-US" sz="3200" dirty="0">
                <a:latin typeface="Gotham Narrow Book"/>
                <a:ea typeface="+mn-lt"/>
                <a:cs typeface="Arial"/>
              </a:rPr>
              <a:t> were omitted from the data </a:t>
            </a:r>
          </a:p>
          <a:p>
            <a:pPr marL="457200" indent="-457200">
              <a:buFont typeface="Arial"/>
              <a:buChar char="•"/>
            </a:pPr>
            <a:endParaRPr lang="en-US" sz="3600" dirty="0">
              <a:latin typeface="Gotham Narrow Book"/>
              <a:ea typeface="+mn-lt"/>
              <a:cs typeface="Arial"/>
            </a:endParaRPr>
          </a:p>
          <a:p>
            <a:pPr marL="914400" lvl="3"/>
            <a:endParaRPr lang="en-US" sz="3200" dirty="0">
              <a:latin typeface="Gotham Narrow Book"/>
              <a:cs typeface="Arial"/>
            </a:endParaRPr>
          </a:p>
          <a:p>
            <a:pPr lvl="1"/>
            <a:endParaRPr lang="en-US" sz="3200" dirty="0">
              <a:cs typeface="Calibri" panose="020F0502020204030204"/>
            </a:endParaRPr>
          </a:p>
          <a:p>
            <a:pPr marL="1028700" lvl="1" indent="-571500">
              <a:buFont typeface="Arial"/>
              <a:buChar char="•"/>
            </a:pPr>
            <a:endParaRPr lang="en-US" sz="3600" dirty="0">
              <a:latin typeface="Calibri" panose="020F0502020204030204"/>
              <a:cs typeface="Calibri" panose="020F0502020204030204"/>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spTree>
    <p:extLst>
      <p:ext uri="{BB962C8B-B14F-4D97-AF65-F5344CB8AC3E}">
        <p14:creationId xmlns:p14="http://schemas.microsoft.com/office/powerpoint/2010/main" val="8684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93D6E-F700-FB4D-8333-A087C39ACBA6}"/>
              </a:ext>
            </a:extLst>
          </p:cNvPr>
          <p:cNvSpPr txBox="1"/>
          <p:nvPr/>
        </p:nvSpPr>
        <p:spPr>
          <a:xfrm>
            <a:off x="584026" y="2967349"/>
            <a:ext cx="11040127" cy="1061829"/>
          </a:xfrm>
          <a:prstGeom prst="rect">
            <a:avLst/>
          </a:prstGeom>
          <a:noFill/>
        </p:spPr>
        <p:txBody>
          <a:bodyPr wrap="square" lIns="91440" tIns="45720" rIns="91440" bIns="45720" rtlCol="0" anchor="t">
            <a:spAutoFit/>
          </a:bodyPr>
          <a:lstStyle/>
          <a:p>
            <a:pPr algn="ctr"/>
            <a:r>
              <a:rPr lang="en-US" sz="6300" dirty="0">
                <a:solidFill>
                  <a:srgbClr val="FB6400"/>
                </a:solidFill>
                <a:latin typeface="FjallaOne"/>
              </a:rPr>
              <a:t>MODELING</a:t>
            </a:r>
            <a:endParaRPr lang="en-US" sz="6300" dirty="0">
              <a:solidFill>
                <a:srgbClr val="FB6400"/>
              </a:solidFill>
              <a:latin typeface="FjallaOne" panose="02000506040000020004" pitchFamily="2" charset="77"/>
            </a:endParaRPr>
          </a:p>
        </p:txBody>
      </p:sp>
    </p:spTree>
    <p:extLst>
      <p:ext uri="{BB962C8B-B14F-4D97-AF65-F5344CB8AC3E}">
        <p14:creationId xmlns:p14="http://schemas.microsoft.com/office/powerpoint/2010/main" val="1955537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pPr algn="ctr"/>
            <a:r>
              <a:rPr lang="en-US" sz="4800" dirty="0">
                <a:solidFill>
                  <a:srgbClr val="FB6400"/>
                </a:solidFill>
                <a:latin typeface="FjallaOne"/>
              </a:rPr>
              <a:t>WORKFLOW OVERVIEW</a:t>
            </a:r>
          </a:p>
        </p:txBody>
      </p:sp>
      <p:sp>
        <p:nvSpPr>
          <p:cNvPr id="12" name="TextBox 11">
            <a:extLst>
              <a:ext uri="{FF2B5EF4-FFF2-40B4-BE49-F238E27FC236}">
                <a16:creationId xmlns:a16="http://schemas.microsoft.com/office/drawing/2014/main" id="{B0E297CD-5450-7441-A033-60CDC02876B0}"/>
              </a:ext>
            </a:extLst>
          </p:cNvPr>
          <p:cNvSpPr txBox="1"/>
          <p:nvPr/>
        </p:nvSpPr>
        <p:spPr>
          <a:xfrm>
            <a:off x="361256" y="816605"/>
            <a:ext cx="11693274" cy="4353781"/>
          </a:xfrm>
          <a:prstGeom prst="rect">
            <a:avLst/>
          </a:prstGeom>
          <a:noFill/>
        </p:spPr>
        <p:txBody>
          <a:bodyPr wrap="square" lIns="91440" tIns="45720" rIns="91440" bIns="45720" rtlCol="0" anchor="t">
            <a:noAutofit/>
          </a:bodyPr>
          <a:lstStyle/>
          <a:p>
            <a:pPr marL="457200" indent="-457200">
              <a:buFont typeface="Arial"/>
              <a:buChar char="•"/>
            </a:pPr>
            <a:endParaRPr lang="en-US" sz="3200" dirty="0">
              <a:latin typeface="Gotham Narrow Book"/>
              <a:cs typeface="Arial"/>
            </a:endParaRPr>
          </a:p>
          <a:p>
            <a:pPr lvl="1"/>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pic>
        <p:nvPicPr>
          <p:cNvPr id="3" name="Picture 2" descr="A diagram of a diagram&#10;&#10;Description automatically generated">
            <a:extLst>
              <a:ext uri="{FF2B5EF4-FFF2-40B4-BE49-F238E27FC236}">
                <a16:creationId xmlns:a16="http://schemas.microsoft.com/office/drawing/2014/main" id="{1B499696-A31C-282A-DCB0-2E0DE913A538}"/>
              </a:ext>
            </a:extLst>
          </p:cNvPr>
          <p:cNvPicPr>
            <a:picLocks noChangeAspect="1"/>
          </p:cNvPicPr>
          <p:nvPr/>
        </p:nvPicPr>
        <p:blipFill rotWithShape="1">
          <a:blip r:embed="rId4"/>
          <a:srcRect t="309" r="-2021" b="16828"/>
          <a:stretch/>
        </p:blipFill>
        <p:spPr>
          <a:xfrm>
            <a:off x="78956" y="1632101"/>
            <a:ext cx="11921404" cy="4695826"/>
          </a:xfrm>
          <a:prstGeom prst="rect">
            <a:avLst/>
          </a:prstGeom>
        </p:spPr>
      </p:pic>
    </p:spTree>
    <p:extLst>
      <p:ext uri="{BB962C8B-B14F-4D97-AF65-F5344CB8AC3E}">
        <p14:creationId xmlns:p14="http://schemas.microsoft.com/office/powerpoint/2010/main" val="3770031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584775"/>
          </a:xfrm>
          <a:prstGeom prst="rect">
            <a:avLst/>
          </a:prstGeom>
          <a:noFill/>
        </p:spPr>
        <p:txBody>
          <a:bodyPr wrap="square" lIns="91440" tIns="45720" rIns="91440" bIns="45720" rtlCol="0" anchor="t">
            <a:spAutoFit/>
          </a:bodyPr>
          <a:lstStyle/>
          <a:p>
            <a:pPr algn="ctr"/>
            <a:r>
              <a:rPr lang="en-US" sz="3200" dirty="0">
                <a:solidFill>
                  <a:srgbClr val="FB6400"/>
                </a:solidFill>
                <a:latin typeface="FjallaOne"/>
              </a:rPr>
              <a:t>ARTIFICIAL NEURAL NETWORK MODEL</a:t>
            </a:r>
            <a:endParaRPr lang="en-US" sz="3200" dirty="0">
              <a:cs typeface="Calibri"/>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361256" y="816605"/>
            <a:ext cx="11693274" cy="4353781"/>
          </a:xfrm>
          <a:prstGeom prst="rect">
            <a:avLst/>
          </a:prstGeom>
          <a:noFill/>
        </p:spPr>
        <p:txBody>
          <a:bodyPr wrap="square" lIns="91440" tIns="45720" rIns="91440" bIns="45720" rtlCol="0" anchor="t">
            <a:noAutofit/>
          </a:bodyPr>
          <a:lstStyle/>
          <a:p>
            <a:pPr marL="457200" indent="-457200">
              <a:buFont typeface="Arial"/>
              <a:buChar char="•"/>
            </a:pPr>
            <a:endParaRPr lang="en-US" sz="3200" dirty="0">
              <a:latin typeface="Gotham Narrow Book"/>
              <a:cs typeface="Arial"/>
            </a:endParaRPr>
          </a:p>
          <a:p>
            <a:pPr lvl="1"/>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pic>
        <p:nvPicPr>
          <p:cNvPr id="2" name="Picture 1" descr="A diagram of a diagram&#10;&#10;Description automatically generated">
            <a:extLst>
              <a:ext uri="{FF2B5EF4-FFF2-40B4-BE49-F238E27FC236}">
                <a16:creationId xmlns:a16="http://schemas.microsoft.com/office/drawing/2014/main" id="{75602620-151B-6C41-8D66-14662414779D}"/>
              </a:ext>
            </a:extLst>
          </p:cNvPr>
          <p:cNvPicPr>
            <a:picLocks noChangeAspect="1"/>
          </p:cNvPicPr>
          <p:nvPr/>
        </p:nvPicPr>
        <p:blipFill rotWithShape="1">
          <a:blip r:embed="rId4"/>
          <a:srcRect t="15724" r="93" b="10777"/>
          <a:stretch/>
        </p:blipFill>
        <p:spPr>
          <a:xfrm>
            <a:off x="843221" y="1401380"/>
            <a:ext cx="10131974" cy="3915919"/>
          </a:xfrm>
          <a:prstGeom prst="rect">
            <a:avLst/>
          </a:prstGeom>
        </p:spPr>
      </p:pic>
    </p:spTree>
    <p:extLst>
      <p:ext uri="{BB962C8B-B14F-4D97-AF65-F5344CB8AC3E}">
        <p14:creationId xmlns:p14="http://schemas.microsoft.com/office/powerpoint/2010/main" val="1005134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F176-9F32-1A37-48AC-B70DAC47853F}"/>
              </a:ext>
            </a:extLst>
          </p:cNvPr>
          <p:cNvSpPr>
            <a:spLocks noGrp="1"/>
          </p:cNvSpPr>
          <p:nvPr>
            <p:ph type="title"/>
          </p:nvPr>
        </p:nvSpPr>
        <p:spPr/>
        <p:txBody>
          <a:bodyPr>
            <a:normAutofit fontScale="90000"/>
          </a:bodyPr>
          <a:lstStyle/>
          <a:p>
            <a:r>
              <a:rPr lang="en-US" sz="4400" b="1" dirty="0">
                <a:solidFill>
                  <a:srgbClr val="63666A"/>
                </a:solidFill>
                <a:latin typeface="Gotham Narrow Bold"/>
              </a:rPr>
              <a:t>ARTIFICAL NEURAL NETWORK MODEL </a:t>
            </a:r>
            <a:br>
              <a:rPr lang="en-US" sz="4400" b="1" dirty="0">
                <a:solidFill>
                  <a:srgbClr val="63666A"/>
                </a:solidFill>
                <a:latin typeface="Gotham Narrow Bold" pitchFamily="2" charset="0"/>
              </a:rPr>
            </a:br>
            <a:endParaRPr lang="en-US" dirty="0"/>
          </a:p>
        </p:txBody>
      </p:sp>
      <p:sp>
        <p:nvSpPr>
          <p:cNvPr id="3" name="Content Placeholder 2">
            <a:extLst>
              <a:ext uri="{FF2B5EF4-FFF2-40B4-BE49-F238E27FC236}">
                <a16:creationId xmlns:a16="http://schemas.microsoft.com/office/drawing/2014/main" id="{7CEF06E2-460A-D052-CAFA-F951E208F80F}"/>
              </a:ext>
            </a:extLst>
          </p:cNvPr>
          <p:cNvSpPr>
            <a:spLocks noGrp="1"/>
          </p:cNvSpPr>
          <p:nvPr>
            <p:ph sz="half" idx="1"/>
          </p:nvPr>
        </p:nvSpPr>
        <p:spPr/>
        <p:txBody>
          <a:bodyPr>
            <a:normAutofit/>
          </a:bodyPr>
          <a:lstStyle/>
          <a:p>
            <a:r>
              <a:rPr lang="en-US" dirty="0"/>
              <a:t>Structure of ANN: </a:t>
            </a:r>
          </a:p>
          <a:p>
            <a:pPr lvl="1"/>
            <a:r>
              <a:rPr lang="en-US" dirty="0"/>
              <a:t>Input layer, hidden layers, and output layer </a:t>
            </a:r>
          </a:p>
          <a:p>
            <a:pPr lvl="1"/>
            <a:r>
              <a:rPr lang="en-US" dirty="0"/>
              <a:t>Hidden layers abstract information for final predictions</a:t>
            </a:r>
          </a:p>
          <a:p>
            <a:r>
              <a:rPr lang="en-US" dirty="0"/>
              <a:t>Neural Network Application:</a:t>
            </a:r>
          </a:p>
          <a:p>
            <a:pPr lvl="1"/>
            <a:r>
              <a:rPr lang="en-US" dirty="0"/>
              <a:t>Used for categorization or grouping tasks </a:t>
            </a:r>
          </a:p>
          <a:p>
            <a:pPr lvl="1"/>
            <a:r>
              <a:rPr lang="en-US" dirty="0"/>
              <a:t>Classified inputs into different classes or labels </a:t>
            </a:r>
          </a:p>
          <a:p>
            <a:pPr marL="457200" lvl="1" indent="0">
              <a:buNone/>
            </a:pPr>
            <a:endParaRPr lang="en-US" dirty="0"/>
          </a:p>
          <a:p>
            <a:pPr lvl="1"/>
            <a:endParaRPr lang="en-US" dirty="0"/>
          </a:p>
        </p:txBody>
      </p:sp>
      <p:sp>
        <p:nvSpPr>
          <p:cNvPr id="4" name="Content Placeholder 3">
            <a:extLst>
              <a:ext uri="{FF2B5EF4-FFF2-40B4-BE49-F238E27FC236}">
                <a16:creationId xmlns:a16="http://schemas.microsoft.com/office/drawing/2014/main" id="{5CF92091-5B79-4B28-260C-6332E2A02EE7}"/>
              </a:ext>
            </a:extLst>
          </p:cNvPr>
          <p:cNvSpPr>
            <a:spLocks noGrp="1"/>
          </p:cNvSpPr>
          <p:nvPr>
            <p:ph sz="half" idx="2"/>
          </p:nvPr>
        </p:nvSpPr>
        <p:spPr/>
        <p:txBody>
          <a:bodyPr>
            <a:normAutofit/>
          </a:bodyPr>
          <a:lstStyle/>
          <a:p>
            <a:r>
              <a:rPr lang="en-US" dirty="0"/>
              <a:t>Model Creation Process: </a:t>
            </a:r>
          </a:p>
          <a:p>
            <a:pPr lvl="1"/>
            <a:r>
              <a:rPr lang="en-US" dirty="0"/>
              <a:t>Employed one-to-many node for value alteration </a:t>
            </a:r>
          </a:p>
          <a:p>
            <a:pPr lvl="1"/>
            <a:r>
              <a:rPr lang="en-US" dirty="0"/>
              <a:t>Normalization node standardized input data </a:t>
            </a:r>
          </a:p>
          <a:p>
            <a:pPr lvl="1"/>
            <a:r>
              <a:rPr lang="en-US" dirty="0"/>
              <a:t>Trained with ANN learner, test with predictor node </a:t>
            </a:r>
          </a:p>
          <a:p>
            <a:pPr lvl="1"/>
            <a:endParaRPr lang="en-US" dirty="0"/>
          </a:p>
          <a:p>
            <a:r>
              <a:rPr lang="en-US" dirty="0"/>
              <a:t>Outcome:</a:t>
            </a:r>
          </a:p>
          <a:p>
            <a:pPr lvl="1"/>
            <a:r>
              <a:rPr lang="en-US" dirty="0"/>
              <a:t>70% accuracy </a:t>
            </a:r>
          </a:p>
        </p:txBody>
      </p:sp>
    </p:spTree>
    <p:extLst>
      <p:ext uri="{BB962C8B-B14F-4D97-AF65-F5344CB8AC3E}">
        <p14:creationId xmlns:p14="http://schemas.microsoft.com/office/powerpoint/2010/main" val="369107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84026" y="538619"/>
            <a:ext cx="11040127" cy="830997"/>
          </a:xfrm>
          <a:prstGeom prst="rect">
            <a:avLst/>
          </a:prstGeom>
          <a:noFill/>
        </p:spPr>
        <p:txBody>
          <a:bodyPr wrap="square" lIns="91440" tIns="45720" rIns="91440" bIns="45720" rtlCol="0" anchor="t">
            <a:spAutoFit/>
          </a:bodyPr>
          <a:lstStyle/>
          <a:p>
            <a:r>
              <a:rPr lang="en-US" sz="4800">
                <a:solidFill>
                  <a:srgbClr val="FB6400"/>
                </a:solidFill>
                <a:latin typeface="FjallaOne"/>
              </a:rPr>
              <a:t>INTRODUCTION</a:t>
            </a:r>
            <a:endParaRPr lang="en-US" sz="4800">
              <a:solidFill>
                <a:srgbClr val="FB6400"/>
              </a:solidFill>
              <a:latin typeface="FjallaOne" panose="02000506040000020004" pitchFamily="2" charset="77"/>
            </a:endParaRPr>
          </a:p>
        </p:txBody>
      </p:sp>
      <p:sp>
        <p:nvSpPr>
          <p:cNvPr id="11" name="TextBox 10">
            <a:extLst>
              <a:ext uri="{FF2B5EF4-FFF2-40B4-BE49-F238E27FC236}">
                <a16:creationId xmlns:a16="http://schemas.microsoft.com/office/drawing/2014/main" id="{DD074894-0E99-894A-9B1A-0D7C79F5F6D7}"/>
              </a:ext>
            </a:extLst>
          </p:cNvPr>
          <p:cNvSpPr txBox="1"/>
          <p:nvPr/>
        </p:nvSpPr>
        <p:spPr>
          <a:xfrm>
            <a:off x="571500" y="1279743"/>
            <a:ext cx="11040127" cy="461665"/>
          </a:xfrm>
          <a:prstGeom prst="rect">
            <a:avLst/>
          </a:prstGeom>
          <a:noFill/>
        </p:spPr>
        <p:txBody>
          <a:bodyPr wrap="square" lIns="91440" tIns="45720" rIns="91440" bIns="45720" rtlCol="0" anchor="t">
            <a:spAutoFit/>
          </a:bodyPr>
          <a:lstStyle/>
          <a:p>
            <a:r>
              <a:rPr lang="en-US" sz="2400" b="1">
                <a:solidFill>
                  <a:srgbClr val="63666A"/>
                </a:solidFill>
                <a:latin typeface="Gotham Narrow Bold"/>
              </a:rPr>
              <a:t>MSIS 5633 Predictive Analytics Technologies</a:t>
            </a:r>
            <a:endParaRPr lang="en-US" sz="2400" b="1">
              <a:solidFill>
                <a:srgbClr val="63666A"/>
              </a:solidFill>
              <a:latin typeface="Gotham Narrow Bold" pitchFamily="2" charset="0"/>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876822" y="1856519"/>
            <a:ext cx="10734804" cy="3515581"/>
          </a:xfrm>
          <a:prstGeom prst="rect">
            <a:avLst/>
          </a:prstGeom>
          <a:noFill/>
        </p:spPr>
        <p:txBody>
          <a:bodyPr wrap="square" lIns="91440" tIns="45720" rIns="91440" bIns="45720" rtlCol="0" anchor="t">
            <a:noAutofit/>
          </a:bodyPr>
          <a:lstStyle/>
          <a:p>
            <a:pPr>
              <a:lnSpc>
                <a:spcPct val="125000"/>
              </a:lnSpc>
            </a:pPr>
            <a:endParaRPr lang="en-US">
              <a:latin typeface="Gotham Narrow Book" pitchFamily="2" charset="0"/>
            </a:endParaRPr>
          </a:p>
          <a:p>
            <a:pPr>
              <a:lnSpc>
                <a:spcPct val="125000"/>
              </a:lnSpc>
            </a:pPr>
            <a:r>
              <a:rPr lang="en-US">
                <a:latin typeface="Gotham Narrow Book" pitchFamily="2" charset="0"/>
              </a:rPr>
              <a:t>	</a:t>
            </a:r>
          </a:p>
        </p:txBody>
      </p:sp>
      <p:pic>
        <p:nvPicPr>
          <p:cNvPr id="2" name="Picture 1" descr="A close-up of a person smiling&#10;&#10;Description automatically generated">
            <a:extLst>
              <a:ext uri="{FF2B5EF4-FFF2-40B4-BE49-F238E27FC236}">
                <a16:creationId xmlns:a16="http://schemas.microsoft.com/office/drawing/2014/main" id="{EDDC3991-53CB-F3D2-A8DA-CACBA83E9708}"/>
              </a:ext>
            </a:extLst>
          </p:cNvPr>
          <p:cNvPicPr>
            <a:picLocks noChangeAspect="1"/>
          </p:cNvPicPr>
          <p:nvPr/>
        </p:nvPicPr>
        <p:blipFill>
          <a:blip r:embed="rId3"/>
          <a:stretch>
            <a:fillRect/>
          </a:stretch>
        </p:blipFill>
        <p:spPr>
          <a:xfrm>
            <a:off x="2592029" y="2070351"/>
            <a:ext cx="2743200" cy="2569815"/>
          </a:xfrm>
          <a:prstGeom prst="rect">
            <a:avLst/>
          </a:prstGeom>
        </p:spPr>
      </p:pic>
      <p:pic>
        <p:nvPicPr>
          <p:cNvPr id="3" name="Picture 2" descr="A person smiling at the camera&#10;&#10;Description automatically generated">
            <a:extLst>
              <a:ext uri="{FF2B5EF4-FFF2-40B4-BE49-F238E27FC236}">
                <a16:creationId xmlns:a16="http://schemas.microsoft.com/office/drawing/2014/main" id="{E42A3DAD-8CB3-A66D-966D-4CB1AA1D163C}"/>
              </a:ext>
            </a:extLst>
          </p:cNvPr>
          <p:cNvPicPr>
            <a:picLocks noChangeAspect="1"/>
          </p:cNvPicPr>
          <p:nvPr/>
        </p:nvPicPr>
        <p:blipFill>
          <a:blip r:embed="rId4"/>
          <a:stretch>
            <a:fillRect/>
          </a:stretch>
        </p:blipFill>
        <p:spPr>
          <a:xfrm>
            <a:off x="7397545" y="2072160"/>
            <a:ext cx="2743200" cy="2762841"/>
          </a:xfrm>
          <a:prstGeom prst="rect">
            <a:avLst/>
          </a:prstGeom>
        </p:spPr>
      </p:pic>
    </p:spTree>
    <p:extLst>
      <p:ext uri="{BB962C8B-B14F-4D97-AF65-F5344CB8AC3E}">
        <p14:creationId xmlns:p14="http://schemas.microsoft.com/office/powerpoint/2010/main" val="107912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pPr algn="ctr"/>
            <a:r>
              <a:rPr lang="en-US" sz="4800" dirty="0">
                <a:solidFill>
                  <a:srgbClr val="FB6400"/>
                </a:solidFill>
                <a:latin typeface="FjallaOne"/>
              </a:rPr>
              <a:t>DECISION TREE MODEL</a:t>
            </a:r>
            <a:endParaRPr lang="en-US" dirty="0"/>
          </a:p>
        </p:txBody>
      </p:sp>
      <p:sp>
        <p:nvSpPr>
          <p:cNvPr id="12" name="TextBox 11">
            <a:extLst>
              <a:ext uri="{FF2B5EF4-FFF2-40B4-BE49-F238E27FC236}">
                <a16:creationId xmlns:a16="http://schemas.microsoft.com/office/drawing/2014/main" id="{B0E297CD-5450-7441-A033-60CDC02876B0}"/>
              </a:ext>
            </a:extLst>
          </p:cNvPr>
          <p:cNvSpPr txBox="1"/>
          <p:nvPr/>
        </p:nvSpPr>
        <p:spPr>
          <a:xfrm>
            <a:off x="191022" y="1278669"/>
            <a:ext cx="11693274" cy="4353781"/>
          </a:xfrm>
          <a:prstGeom prst="rect">
            <a:avLst/>
          </a:prstGeom>
          <a:noFill/>
        </p:spPr>
        <p:txBody>
          <a:bodyPr wrap="square" lIns="91440" tIns="45720" rIns="91440" bIns="45720" rtlCol="0" anchor="t">
            <a:noAutofit/>
          </a:bodyPr>
          <a:lstStyle/>
          <a:p>
            <a:pPr marL="457200" indent="-457200">
              <a:buFont typeface="Arial"/>
              <a:buChar char="•"/>
            </a:pPr>
            <a:endParaRPr lang="en-US" sz="3200" dirty="0">
              <a:latin typeface="Gotham Narrow Book"/>
              <a:cs typeface="Arial"/>
            </a:endParaRPr>
          </a:p>
          <a:p>
            <a:pPr lvl="1"/>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pic>
        <p:nvPicPr>
          <p:cNvPr id="2" name="Picture 1" descr="A diagram of a tree learning process&#10;&#10;Description automatically generated">
            <a:extLst>
              <a:ext uri="{FF2B5EF4-FFF2-40B4-BE49-F238E27FC236}">
                <a16:creationId xmlns:a16="http://schemas.microsoft.com/office/drawing/2014/main" id="{4B7F3220-1DD8-093C-569E-9E6950E1289F}"/>
              </a:ext>
            </a:extLst>
          </p:cNvPr>
          <p:cNvPicPr>
            <a:picLocks noChangeAspect="1"/>
          </p:cNvPicPr>
          <p:nvPr/>
        </p:nvPicPr>
        <p:blipFill rotWithShape="1">
          <a:blip r:embed="rId4"/>
          <a:srcRect t="10505" r="-391" b="12960"/>
          <a:stretch/>
        </p:blipFill>
        <p:spPr>
          <a:xfrm>
            <a:off x="1323280" y="1449751"/>
            <a:ext cx="9545439" cy="3470809"/>
          </a:xfrm>
          <a:prstGeom prst="rect">
            <a:avLst/>
          </a:prstGeom>
        </p:spPr>
      </p:pic>
    </p:spTree>
    <p:extLst>
      <p:ext uri="{BB962C8B-B14F-4D97-AF65-F5344CB8AC3E}">
        <p14:creationId xmlns:p14="http://schemas.microsoft.com/office/powerpoint/2010/main" val="726395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F176-9F32-1A37-48AC-B70DAC47853F}"/>
              </a:ext>
            </a:extLst>
          </p:cNvPr>
          <p:cNvSpPr>
            <a:spLocks noGrp="1"/>
          </p:cNvSpPr>
          <p:nvPr>
            <p:ph type="title"/>
          </p:nvPr>
        </p:nvSpPr>
        <p:spPr/>
        <p:txBody>
          <a:bodyPr>
            <a:normAutofit/>
          </a:bodyPr>
          <a:lstStyle/>
          <a:p>
            <a:r>
              <a:rPr lang="en-US" sz="4400" b="1" dirty="0">
                <a:solidFill>
                  <a:srgbClr val="63666A"/>
                </a:solidFill>
                <a:latin typeface="Gotham Narrow Bold"/>
              </a:rPr>
              <a:t>DECISION TREE MODEL </a:t>
            </a:r>
            <a:br>
              <a:rPr lang="en-US" sz="4400" b="1" dirty="0">
                <a:solidFill>
                  <a:srgbClr val="63666A"/>
                </a:solidFill>
                <a:latin typeface="Gotham Narrow Bold" pitchFamily="2" charset="0"/>
              </a:rPr>
            </a:br>
            <a:endParaRPr lang="en-US" dirty="0"/>
          </a:p>
        </p:txBody>
      </p:sp>
      <p:sp>
        <p:nvSpPr>
          <p:cNvPr id="3" name="Content Placeholder 2">
            <a:extLst>
              <a:ext uri="{FF2B5EF4-FFF2-40B4-BE49-F238E27FC236}">
                <a16:creationId xmlns:a16="http://schemas.microsoft.com/office/drawing/2014/main" id="{7CEF06E2-460A-D052-CAFA-F951E208F80F}"/>
              </a:ext>
            </a:extLst>
          </p:cNvPr>
          <p:cNvSpPr>
            <a:spLocks noGrp="1"/>
          </p:cNvSpPr>
          <p:nvPr>
            <p:ph sz="half" idx="1"/>
          </p:nvPr>
        </p:nvSpPr>
        <p:spPr/>
        <p:txBody>
          <a:bodyPr>
            <a:normAutofit/>
          </a:bodyPr>
          <a:lstStyle/>
          <a:p>
            <a:r>
              <a:rPr lang="en-US" dirty="0"/>
              <a:t>Decision Tree Overview:</a:t>
            </a:r>
          </a:p>
          <a:p>
            <a:pPr lvl="1"/>
            <a:r>
              <a:rPr lang="en-US" dirty="0"/>
              <a:t>Commonly used for classification and regression </a:t>
            </a:r>
          </a:p>
          <a:p>
            <a:pPr lvl="1"/>
            <a:r>
              <a:rPr lang="en-US" dirty="0"/>
              <a:t>Creates a tree-like structure </a:t>
            </a:r>
          </a:p>
          <a:p>
            <a:pPr lvl="1"/>
            <a:r>
              <a:rPr lang="en-US" dirty="0"/>
              <a:t>Identifies crucial variables in classification </a:t>
            </a:r>
          </a:p>
          <a:p>
            <a:r>
              <a:rPr lang="en-US" dirty="0"/>
              <a:t>Decision Tree Implementation:</a:t>
            </a:r>
          </a:p>
          <a:p>
            <a:pPr lvl="1"/>
            <a:r>
              <a:rPr lang="en-US" dirty="0"/>
              <a:t>X-partitioner node acts as cross-validation loop which addresses overfitting issues </a:t>
            </a:r>
          </a:p>
          <a:p>
            <a:pPr lvl="1"/>
            <a:endParaRPr lang="en-US" dirty="0"/>
          </a:p>
        </p:txBody>
      </p:sp>
      <p:sp>
        <p:nvSpPr>
          <p:cNvPr id="4" name="Content Placeholder 3">
            <a:extLst>
              <a:ext uri="{FF2B5EF4-FFF2-40B4-BE49-F238E27FC236}">
                <a16:creationId xmlns:a16="http://schemas.microsoft.com/office/drawing/2014/main" id="{5CF92091-5B79-4B28-260C-6332E2A02EE7}"/>
              </a:ext>
            </a:extLst>
          </p:cNvPr>
          <p:cNvSpPr>
            <a:spLocks noGrp="1"/>
          </p:cNvSpPr>
          <p:nvPr>
            <p:ph sz="half" idx="2"/>
          </p:nvPr>
        </p:nvSpPr>
        <p:spPr>
          <a:xfrm>
            <a:off x="6172200" y="1825625"/>
            <a:ext cx="5579076" cy="4351338"/>
          </a:xfrm>
        </p:spPr>
        <p:txBody>
          <a:bodyPr>
            <a:normAutofit/>
          </a:bodyPr>
          <a:lstStyle/>
          <a:p>
            <a:r>
              <a:rPr lang="en-US" dirty="0"/>
              <a:t>Equal-Size Sampling Preprocessing: </a:t>
            </a:r>
          </a:p>
          <a:p>
            <a:pPr lvl="1"/>
            <a:r>
              <a:rPr lang="en-US" dirty="0"/>
              <a:t>Balances dataset by eliminating rows </a:t>
            </a:r>
          </a:p>
          <a:p>
            <a:r>
              <a:rPr lang="en-US" dirty="0"/>
              <a:t>Model Training &amp; Evaluation:  </a:t>
            </a:r>
          </a:p>
          <a:p>
            <a:pPr lvl="1"/>
            <a:r>
              <a:rPr lang="en-US" dirty="0"/>
              <a:t>Utilized decision tree learner and predictor node </a:t>
            </a:r>
          </a:p>
          <a:p>
            <a:pPr lvl="1"/>
            <a:r>
              <a:rPr lang="en-US" dirty="0"/>
              <a:t>Data divided into training and testing sets </a:t>
            </a:r>
          </a:p>
          <a:p>
            <a:pPr lvl="1"/>
            <a:r>
              <a:rPr lang="en-US" dirty="0"/>
              <a:t>X-aggregator node used to collect predicted class outcomes for comparison with actual outcomes </a:t>
            </a:r>
          </a:p>
          <a:p>
            <a:pPr lvl="1"/>
            <a:r>
              <a:rPr lang="en-US" dirty="0"/>
              <a:t>65% accuracy </a:t>
            </a:r>
          </a:p>
        </p:txBody>
      </p:sp>
    </p:spTree>
    <p:extLst>
      <p:ext uri="{BB962C8B-B14F-4D97-AF65-F5344CB8AC3E}">
        <p14:creationId xmlns:p14="http://schemas.microsoft.com/office/powerpoint/2010/main" val="3699769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736818" y="398919"/>
            <a:ext cx="5823835" cy="1569660"/>
          </a:xfrm>
          <a:prstGeom prst="rect">
            <a:avLst/>
          </a:prstGeom>
          <a:noFill/>
        </p:spPr>
        <p:txBody>
          <a:bodyPr wrap="square" lIns="91440" tIns="45720" rIns="91440" bIns="45720" rtlCol="0" anchor="t">
            <a:spAutoFit/>
          </a:bodyPr>
          <a:lstStyle/>
          <a:p>
            <a:pPr algn="ctr"/>
            <a:r>
              <a:rPr lang="en-US" sz="4800" dirty="0">
                <a:solidFill>
                  <a:srgbClr val="FB6400"/>
                </a:solidFill>
                <a:latin typeface="FjallaOne"/>
              </a:rPr>
              <a:t>DECISION TREE LEVELS </a:t>
            </a:r>
            <a:endParaRPr lang="en-US" sz="4800" dirty="0">
              <a:solidFill>
                <a:srgbClr val="FB6400"/>
              </a:solidFill>
              <a:latin typeface="FjallaOne" panose="02000506040000020004" pitchFamily="2" charset="77"/>
            </a:endParaRPr>
          </a:p>
        </p:txBody>
      </p:sp>
      <p:pic>
        <p:nvPicPr>
          <p:cNvPr id="2" name="Picture 1" descr="A screenshot of a chart&#10;&#10;Description automatically generated">
            <a:extLst>
              <a:ext uri="{FF2B5EF4-FFF2-40B4-BE49-F238E27FC236}">
                <a16:creationId xmlns:a16="http://schemas.microsoft.com/office/drawing/2014/main" id="{57FFF7DF-E653-29AA-31DF-F15D5E1E01D2}"/>
              </a:ext>
            </a:extLst>
          </p:cNvPr>
          <p:cNvPicPr>
            <a:picLocks noChangeAspect="1"/>
          </p:cNvPicPr>
          <p:nvPr/>
        </p:nvPicPr>
        <p:blipFill>
          <a:blip r:embed="rId4"/>
          <a:stretch>
            <a:fillRect/>
          </a:stretch>
        </p:blipFill>
        <p:spPr>
          <a:xfrm>
            <a:off x="784302" y="217151"/>
            <a:ext cx="4738029" cy="6324576"/>
          </a:xfrm>
          <a:prstGeom prst="rect">
            <a:avLst/>
          </a:prstGeom>
        </p:spPr>
      </p:pic>
      <p:sp>
        <p:nvSpPr>
          <p:cNvPr id="6" name="TextBox 5">
            <a:extLst>
              <a:ext uri="{FF2B5EF4-FFF2-40B4-BE49-F238E27FC236}">
                <a16:creationId xmlns:a16="http://schemas.microsoft.com/office/drawing/2014/main" id="{D23A749F-85C5-C5FF-F97D-253F4E119C51}"/>
              </a:ext>
            </a:extLst>
          </p:cNvPr>
          <p:cNvSpPr txBox="1"/>
          <p:nvPr/>
        </p:nvSpPr>
        <p:spPr>
          <a:xfrm>
            <a:off x="5797580" y="1910948"/>
            <a:ext cx="594992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latin typeface="Gotham Narrow Book"/>
                <a:cs typeface="Calibri" panose="020F0502020204030204"/>
              </a:rPr>
              <a:t>Restraint use impacts driver injury severity more than age of the vehicle. </a:t>
            </a:r>
          </a:p>
          <a:p>
            <a:pPr algn="ctr"/>
            <a:endParaRPr lang="en-US" sz="3200" dirty="0">
              <a:latin typeface="Gotham Narrow Book"/>
              <a:cs typeface="Calibri" panose="020F0502020204030204"/>
            </a:endParaRPr>
          </a:p>
          <a:p>
            <a:pPr algn="ctr"/>
            <a:r>
              <a:rPr lang="en-US" sz="3200" dirty="0">
                <a:latin typeface="Gotham Narrow Book"/>
                <a:cs typeface="Calibri" panose="020F0502020204030204"/>
              </a:rPr>
              <a:t>As the level increases the severity of the driver decreases. </a:t>
            </a:r>
          </a:p>
        </p:txBody>
      </p:sp>
    </p:spTree>
    <p:extLst>
      <p:ext uri="{BB962C8B-B14F-4D97-AF65-F5344CB8AC3E}">
        <p14:creationId xmlns:p14="http://schemas.microsoft.com/office/powerpoint/2010/main" val="2375963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pPr algn="ctr"/>
            <a:r>
              <a:rPr lang="en-US" sz="4800" dirty="0">
                <a:solidFill>
                  <a:srgbClr val="FB6400"/>
                </a:solidFill>
                <a:latin typeface="FjallaOne"/>
              </a:rPr>
              <a:t>RANDOM FOREST MODEL</a:t>
            </a:r>
            <a:endParaRPr lang="en-US" sz="4800" dirty="0">
              <a:solidFill>
                <a:srgbClr val="FB6400"/>
              </a:solidFill>
              <a:latin typeface="FjallaOne" panose="02000506040000020004" pitchFamily="2" charset="77"/>
            </a:endParaRPr>
          </a:p>
        </p:txBody>
      </p:sp>
      <p:pic>
        <p:nvPicPr>
          <p:cNvPr id="2" name="Picture 1" descr="A diagram of a computer&#10;&#10;Description automatically generated">
            <a:extLst>
              <a:ext uri="{FF2B5EF4-FFF2-40B4-BE49-F238E27FC236}">
                <a16:creationId xmlns:a16="http://schemas.microsoft.com/office/drawing/2014/main" id="{E783DDE8-70CC-F111-9ADB-4F7D05E6169E}"/>
              </a:ext>
            </a:extLst>
          </p:cNvPr>
          <p:cNvPicPr>
            <a:picLocks noChangeAspect="1"/>
          </p:cNvPicPr>
          <p:nvPr/>
        </p:nvPicPr>
        <p:blipFill rotWithShape="1">
          <a:blip r:embed="rId4"/>
          <a:srcRect r="92" b="18693"/>
          <a:stretch/>
        </p:blipFill>
        <p:spPr>
          <a:xfrm>
            <a:off x="1230352" y="1469148"/>
            <a:ext cx="9237927" cy="3212643"/>
          </a:xfrm>
          <a:prstGeom prst="rect">
            <a:avLst/>
          </a:prstGeom>
        </p:spPr>
      </p:pic>
    </p:spTree>
    <p:extLst>
      <p:ext uri="{BB962C8B-B14F-4D97-AF65-F5344CB8AC3E}">
        <p14:creationId xmlns:p14="http://schemas.microsoft.com/office/powerpoint/2010/main" val="243505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F176-9F32-1A37-48AC-B70DAC47853F}"/>
              </a:ext>
            </a:extLst>
          </p:cNvPr>
          <p:cNvSpPr>
            <a:spLocks noGrp="1"/>
          </p:cNvSpPr>
          <p:nvPr>
            <p:ph type="title"/>
          </p:nvPr>
        </p:nvSpPr>
        <p:spPr/>
        <p:txBody>
          <a:bodyPr>
            <a:normAutofit/>
          </a:bodyPr>
          <a:lstStyle/>
          <a:p>
            <a:r>
              <a:rPr lang="en-US" sz="4400" b="1" dirty="0">
                <a:solidFill>
                  <a:srgbClr val="63666A"/>
                </a:solidFill>
                <a:latin typeface="Gotham Narrow Bold"/>
              </a:rPr>
              <a:t>RANDOM FOREST MODEL </a:t>
            </a:r>
            <a:br>
              <a:rPr lang="en-US" sz="4400" b="1" dirty="0">
                <a:solidFill>
                  <a:srgbClr val="63666A"/>
                </a:solidFill>
                <a:latin typeface="Gotham Narrow Bold" pitchFamily="2" charset="0"/>
              </a:rPr>
            </a:br>
            <a:endParaRPr lang="en-US" dirty="0"/>
          </a:p>
        </p:txBody>
      </p:sp>
      <p:sp>
        <p:nvSpPr>
          <p:cNvPr id="3" name="Content Placeholder 2">
            <a:extLst>
              <a:ext uri="{FF2B5EF4-FFF2-40B4-BE49-F238E27FC236}">
                <a16:creationId xmlns:a16="http://schemas.microsoft.com/office/drawing/2014/main" id="{7CEF06E2-460A-D052-CAFA-F951E208F80F}"/>
              </a:ext>
            </a:extLst>
          </p:cNvPr>
          <p:cNvSpPr>
            <a:spLocks noGrp="1"/>
          </p:cNvSpPr>
          <p:nvPr>
            <p:ph sz="half" idx="1"/>
          </p:nvPr>
        </p:nvSpPr>
        <p:spPr/>
        <p:txBody>
          <a:bodyPr>
            <a:normAutofit/>
          </a:bodyPr>
          <a:lstStyle/>
          <a:p>
            <a:r>
              <a:rPr lang="en-US" dirty="0"/>
              <a:t>Random Forest Overview: </a:t>
            </a:r>
          </a:p>
          <a:p>
            <a:pPr lvl="1"/>
            <a:r>
              <a:rPr lang="en-US" dirty="0"/>
              <a:t>Combines multiple decision trees to increase accuracy </a:t>
            </a:r>
          </a:p>
          <a:p>
            <a:pPr lvl="1"/>
            <a:r>
              <a:rPr lang="en-US" dirty="0"/>
              <a:t>Utilizes subsets of data </a:t>
            </a:r>
          </a:p>
          <a:p>
            <a:r>
              <a:rPr lang="en-US" dirty="0"/>
              <a:t>Training Processes:</a:t>
            </a:r>
          </a:p>
          <a:p>
            <a:pPr lvl="1"/>
            <a:r>
              <a:rPr lang="en-US" dirty="0"/>
              <a:t>Each decision tree trained independently </a:t>
            </a:r>
          </a:p>
          <a:p>
            <a:pPr lvl="1"/>
            <a:r>
              <a:rPr lang="en-US" dirty="0"/>
              <a:t>Trees combined for final prediction </a:t>
            </a:r>
          </a:p>
          <a:p>
            <a:pPr lvl="1"/>
            <a:endParaRPr lang="en-US" dirty="0"/>
          </a:p>
        </p:txBody>
      </p:sp>
      <p:sp>
        <p:nvSpPr>
          <p:cNvPr id="4" name="Content Placeholder 3">
            <a:extLst>
              <a:ext uri="{FF2B5EF4-FFF2-40B4-BE49-F238E27FC236}">
                <a16:creationId xmlns:a16="http://schemas.microsoft.com/office/drawing/2014/main" id="{5CF92091-5B79-4B28-260C-6332E2A02EE7}"/>
              </a:ext>
            </a:extLst>
          </p:cNvPr>
          <p:cNvSpPr>
            <a:spLocks noGrp="1"/>
          </p:cNvSpPr>
          <p:nvPr>
            <p:ph sz="half" idx="2"/>
          </p:nvPr>
        </p:nvSpPr>
        <p:spPr>
          <a:xfrm>
            <a:off x="6172200" y="1825625"/>
            <a:ext cx="5579076" cy="4351338"/>
          </a:xfrm>
        </p:spPr>
        <p:txBody>
          <a:bodyPr>
            <a:normAutofit/>
          </a:bodyPr>
          <a:lstStyle/>
          <a:p>
            <a:r>
              <a:rPr lang="en-US" dirty="0"/>
              <a:t>Random Forest Advantages: </a:t>
            </a:r>
          </a:p>
          <a:p>
            <a:pPr lvl="1"/>
            <a:r>
              <a:rPr lang="en-US" dirty="0"/>
              <a:t>Addresses overfitting concern in decision trees </a:t>
            </a:r>
          </a:p>
          <a:p>
            <a:r>
              <a:rPr lang="en-US" dirty="0"/>
              <a:t>Performance &amp; Evaluation: </a:t>
            </a:r>
          </a:p>
          <a:p>
            <a:pPr lvl="1"/>
            <a:r>
              <a:rPr lang="en-US" dirty="0"/>
              <a:t>Detects nuanced variable interactions </a:t>
            </a:r>
          </a:p>
          <a:p>
            <a:pPr lvl="1"/>
            <a:r>
              <a:rPr lang="en-US" dirty="0"/>
              <a:t>74% Accuracy  </a:t>
            </a:r>
          </a:p>
        </p:txBody>
      </p:sp>
    </p:spTree>
    <p:extLst>
      <p:ext uri="{BB962C8B-B14F-4D97-AF65-F5344CB8AC3E}">
        <p14:creationId xmlns:p14="http://schemas.microsoft.com/office/powerpoint/2010/main" val="1683873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pPr algn="ctr"/>
            <a:r>
              <a:rPr lang="en-US" sz="4800" dirty="0">
                <a:solidFill>
                  <a:srgbClr val="FB6400"/>
                </a:solidFill>
                <a:latin typeface="FjallaOne"/>
              </a:rPr>
              <a:t>GRADIENT BOOSTED TREE MODEL</a:t>
            </a:r>
            <a:endParaRPr lang="en-US" sz="4800" dirty="0">
              <a:solidFill>
                <a:srgbClr val="FB6400"/>
              </a:solidFill>
              <a:latin typeface="FjallaOne" panose="02000506040000020004" pitchFamily="2" charset="77"/>
            </a:endParaRPr>
          </a:p>
        </p:txBody>
      </p:sp>
      <p:pic>
        <p:nvPicPr>
          <p:cNvPr id="2" name="Picture 1" descr="A diagram of a tree learner&#10;&#10;Description automatically generated">
            <a:extLst>
              <a:ext uri="{FF2B5EF4-FFF2-40B4-BE49-F238E27FC236}">
                <a16:creationId xmlns:a16="http://schemas.microsoft.com/office/drawing/2014/main" id="{390D6EC6-0673-855E-2702-5B4D890C0EA1}"/>
              </a:ext>
            </a:extLst>
          </p:cNvPr>
          <p:cNvPicPr>
            <a:picLocks noChangeAspect="1"/>
          </p:cNvPicPr>
          <p:nvPr/>
        </p:nvPicPr>
        <p:blipFill rotWithShape="1">
          <a:blip r:embed="rId4"/>
          <a:srcRect r="75" b="4747"/>
          <a:stretch/>
        </p:blipFill>
        <p:spPr>
          <a:xfrm>
            <a:off x="1860028" y="1315053"/>
            <a:ext cx="8361121" cy="3799387"/>
          </a:xfrm>
          <a:prstGeom prst="rect">
            <a:avLst/>
          </a:prstGeom>
        </p:spPr>
      </p:pic>
    </p:spTree>
    <p:extLst>
      <p:ext uri="{BB962C8B-B14F-4D97-AF65-F5344CB8AC3E}">
        <p14:creationId xmlns:p14="http://schemas.microsoft.com/office/powerpoint/2010/main" val="2469952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F176-9F32-1A37-48AC-B70DAC47853F}"/>
              </a:ext>
            </a:extLst>
          </p:cNvPr>
          <p:cNvSpPr>
            <a:spLocks noGrp="1"/>
          </p:cNvSpPr>
          <p:nvPr>
            <p:ph type="title"/>
          </p:nvPr>
        </p:nvSpPr>
        <p:spPr/>
        <p:txBody>
          <a:bodyPr>
            <a:normAutofit/>
          </a:bodyPr>
          <a:lstStyle/>
          <a:p>
            <a:r>
              <a:rPr lang="en-US" sz="4400" b="1" dirty="0">
                <a:solidFill>
                  <a:srgbClr val="63666A"/>
                </a:solidFill>
                <a:latin typeface="Gotham Narrow Bold"/>
              </a:rPr>
              <a:t>GRADIANT BOOSTED TREE MODEL </a:t>
            </a:r>
            <a:br>
              <a:rPr lang="en-US" sz="4400" b="1" dirty="0">
                <a:solidFill>
                  <a:srgbClr val="63666A"/>
                </a:solidFill>
                <a:latin typeface="Gotham Narrow Bold" pitchFamily="2" charset="0"/>
              </a:rPr>
            </a:br>
            <a:endParaRPr lang="en-US" dirty="0"/>
          </a:p>
        </p:txBody>
      </p:sp>
      <p:sp>
        <p:nvSpPr>
          <p:cNvPr id="3" name="Content Placeholder 2">
            <a:extLst>
              <a:ext uri="{FF2B5EF4-FFF2-40B4-BE49-F238E27FC236}">
                <a16:creationId xmlns:a16="http://schemas.microsoft.com/office/drawing/2014/main" id="{7CEF06E2-460A-D052-CAFA-F951E208F80F}"/>
              </a:ext>
            </a:extLst>
          </p:cNvPr>
          <p:cNvSpPr>
            <a:spLocks noGrp="1"/>
          </p:cNvSpPr>
          <p:nvPr>
            <p:ph sz="half" idx="1"/>
          </p:nvPr>
        </p:nvSpPr>
        <p:spPr>
          <a:xfrm>
            <a:off x="838199" y="1825625"/>
            <a:ext cx="10307595" cy="4351338"/>
          </a:xfrm>
        </p:spPr>
        <p:txBody>
          <a:bodyPr>
            <a:normAutofit/>
          </a:bodyPr>
          <a:lstStyle/>
          <a:p>
            <a:r>
              <a:rPr lang="en-US" sz="3200" dirty="0"/>
              <a:t>Brings together many weaker models </a:t>
            </a:r>
          </a:p>
          <a:p>
            <a:r>
              <a:rPr lang="en-US" sz="3200" dirty="0"/>
              <a:t>Each new model addresses the mistake of the previous model  </a:t>
            </a:r>
          </a:p>
          <a:p>
            <a:r>
              <a:rPr lang="en-US" sz="3200" dirty="0"/>
              <a:t>Final model is a combination of all the models</a:t>
            </a:r>
          </a:p>
          <a:p>
            <a:r>
              <a:rPr lang="en-US" sz="3200" dirty="0"/>
              <a:t>72% accuracy </a:t>
            </a:r>
          </a:p>
        </p:txBody>
      </p:sp>
    </p:spTree>
    <p:extLst>
      <p:ext uri="{BB962C8B-B14F-4D97-AF65-F5344CB8AC3E}">
        <p14:creationId xmlns:p14="http://schemas.microsoft.com/office/powerpoint/2010/main" val="3115836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pPr algn="ctr"/>
            <a:r>
              <a:rPr lang="en-US" sz="4800" dirty="0">
                <a:solidFill>
                  <a:srgbClr val="FB6400"/>
                </a:solidFill>
                <a:latin typeface="FjallaOne"/>
              </a:rPr>
              <a:t>LOGISTIC REGRESSION MODEL</a:t>
            </a:r>
            <a:endParaRPr lang="en-US" sz="4800" dirty="0">
              <a:solidFill>
                <a:srgbClr val="FB6400"/>
              </a:solidFill>
              <a:latin typeface="FjallaOne" panose="02000506040000020004" pitchFamily="2" charset="77"/>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521222" y="967519"/>
            <a:ext cx="11693274" cy="4353781"/>
          </a:xfrm>
          <a:prstGeom prst="rect">
            <a:avLst/>
          </a:prstGeom>
          <a:noFill/>
        </p:spPr>
        <p:txBody>
          <a:bodyPr wrap="square" lIns="91440" tIns="45720" rIns="91440" bIns="45720" rtlCol="0" anchor="t">
            <a:noAutofit/>
          </a:bodyPr>
          <a:lstStyle/>
          <a:p>
            <a:pPr marL="457200" indent="-457200">
              <a:buFont typeface="Arial"/>
              <a:buChar char="•"/>
            </a:pPr>
            <a:endParaRPr lang="en-US" sz="3200" dirty="0">
              <a:latin typeface="Gotham Narrow Book"/>
              <a:cs typeface="Arial"/>
            </a:endParaRPr>
          </a:p>
          <a:p>
            <a:pPr lvl="1"/>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pic>
        <p:nvPicPr>
          <p:cNvPr id="2" name="Picture 1" descr="A diagram of a software algorithm&#10;&#10;Description automatically generated">
            <a:extLst>
              <a:ext uri="{FF2B5EF4-FFF2-40B4-BE49-F238E27FC236}">
                <a16:creationId xmlns:a16="http://schemas.microsoft.com/office/drawing/2014/main" id="{B9C36395-A737-CF79-6A28-0D3A239F06B8}"/>
              </a:ext>
            </a:extLst>
          </p:cNvPr>
          <p:cNvPicPr>
            <a:picLocks noChangeAspect="1"/>
          </p:cNvPicPr>
          <p:nvPr/>
        </p:nvPicPr>
        <p:blipFill rotWithShape="1">
          <a:blip r:embed="rId4"/>
          <a:srcRect t="7722" r="1652" b="21801"/>
          <a:stretch/>
        </p:blipFill>
        <p:spPr>
          <a:xfrm>
            <a:off x="1487437" y="1601511"/>
            <a:ext cx="9217125" cy="3348194"/>
          </a:xfrm>
          <a:prstGeom prst="rect">
            <a:avLst/>
          </a:prstGeom>
        </p:spPr>
      </p:pic>
    </p:spTree>
    <p:extLst>
      <p:ext uri="{BB962C8B-B14F-4D97-AF65-F5344CB8AC3E}">
        <p14:creationId xmlns:p14="http://schemas.microsoft.com/office/powerpoint/2010/main" val="838225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F176-9F32-1A37-48AC-B70DAC47853F}"/>
              </a:ext>
            </a:extLst>
          </p:cNvPr>
          <p:cNvSpPr>
            <a:spLocks noGrp="1"/>
          </p:cNvSpPr>
          <p:nvPr>
            <p:ph type="title"/>
          </p:nvPr>
        </p:nvSpPr>
        <p:spPr/>
        <p:txBody>
          <a:bodyPr>
            <a:normAutofit/>
          </a:bodyPr>
          <a:lstStyle/>
          <a:p>
            <a:r>
              <a:rPr lang="en-US" sz="4400" b="1" dirty="0">
                <a:solidFill>
                  <a:srgbClr val="63666A"/>
                </a:solidFill>
                <a:latin typeface="Gotham Narrow Bold"/>
              </a:rPr>
              <a:t>LOGISTIC REGRESSION MODEL </a:t>
            </a:r>
            <a:br>
              <a:rPr lang="en-US" sz="4400" b="1" dirty="0">
                <a:solidFill>
                  <a:srgbClr val="63666A"/>
                </a:solidFill>
                <a:latin typeface="Gotham Narrow Bold" pitchFamily="2" charset="0"/>
              </a:rPr>
            </a:br>
            <a:endParaRPr lang="en-US" dirty="0"/>
          </a:p>
        </p:txBody>
      </p:sp>
      <p:sp>
        <p:nvSpPr>
          <p:cNvPr id="3" name="Content Placeholder 2">
            <a:extLst>
              <a:ext uri="{FF2B5EF4-FFF2-40B4-BE49-F238E27FC236}">
                <a16:creationId xmlns:a16="http://schemas.microsoft.com/office/drawing/2014/main" id="{7CEF06E2-460A-D052-CAFA-F951E208F80F}"/>
              </a:ext>
            </a:extLst>
          </p:cNvPr>
          <p:cNvSpPr>
            <a:spLocks noGrp="1"/>
          </p:cNvSpPr>
          <p:nvPr>
            <p:ph sz="half" idx="1"/>
          </p:nvPr>
        </p:nvSpPr>
        <p:spPr/>
        <p:txBody>
          <a:bodyPr>
            <a:normAutofit/>
          </a:bodyPr>
          <a:lstStyle/>
          <a:p>
            <a:r>
              <a:rPr lang="en-US" dirty="0"/>
              <a:t>Logistic Regression Overview: </a:t>
            </a:r>
          </a:p>
          <a:p>
            <a:pPr lvl="1"/>
            <a:r>
              <a:rPr lang="en-US" dirty="0"/>
              <a:t>Statistical method predicting binary outcomes using past observations </a:t>
            </a:r>
          </a:p>
          <a:p>
            <a:pPr lvl="1"/>
            <a:r>
              <a:rPr lang="en-US" dirty="0"/>
              <a:t>Assesses connections between independent variables to anticipate dependent variable </a:t>
            </a:r>
          </a:p>
          <a:p>
            <a:r>
              <a:rPr lang="en-US" dirty="0"/>
              <a:t>Workflow:</a:t>
            </a:r>
          </a:p>
          <a:p>
            <a:pPr lvl="1"/>
            <a:r>
              <a:rPr lang="en-US" dirty="0"/>
              <a:t>One-to-many node takes values from one column into their own columns </a:t>
            </a:r>
          </a:p>
          <a:p>
            <a:pPr lvl="1"/>
            <a:endParaRPr lang="en-US" dirty="0"/>
          </a:p>
        </p:txBody>
      </p:sp>
      <p:sp>
        <p:nvSpPr>
          <p:cNvPr id="4" name="Content Placeholder 3">
            <a:extLst>
              <a:ext uri="{FF2B5EF4-FFF2-40B4-BE49-F238E27FC236}">
                <a16:creationId xmlns:a16="http://schemas.microsoft.com/office/drawing/2014/main" id="{5CF92091-5B79-4B28-260C-6332E2A02EE7}"/>
              </a:ext>
            </a:extLst>
          </p:cNvPr>
          <p:cNvSpPr>
            <a:spLocks noGrp="1"/>
          </p:cNvSpPr>
          <p:nvPr>
            <p:ph sz="half" idx="2"/>
          </p:nvPr>
        </p:nvSpPr>
        <p:spPr>
          <a:xfrm>
            <a:off x="6172200" y="1825625"/>
            <a:ext cx="5579076" cy="4351338"/>
          </a:xfrm>
        </p:spPr>
        <p:txBody>
          <a:bodyPr>
            <a:normAutofit/>
          </a:bodyPr>
          <a:lstStyle/>
          <a:p>
            <a:r>
              <a:rPr lang="en-US" dirty="0"/>
              <a:t>Performance &amp; Evaluation: </a:t>
            </a:r>
          </a:p>
          <a:p>
            <a:pPr lvl="1"/>
            <a:r>
              <a:rPr lang="en-US" dirty="0"/>
              <a:t>Predicts probability of outcome</a:t>
            </a:r>
          </a:p>
          <a:p>
            <a:pPr lvl="1"/>
            <a:r>
              <a:rPr lang="en-US" dirty="0"/>
              <a:t>Identifies significant predictors </a:t>
            </a:r>
          </a:p>
          <a:p>
            <a:pPr lvl="1"/>
            <a:r>
              <a:rPr lang="en-US" dirty="0"/>
              <a:t>71% Accuracy </a:t>
            </a:r>
          </a:p>
        </p:txBody>
      </p:sp>
    </p:spTree>
    <p:extLst>
      <p:ext uri="{BB962C8B-B14F-4D97-AF65-F5344CB8AC3E}">
        <p14:creationId xmlns:p14="http://schemas.microsoft.com/office/powerpoint/2010/main" val="713155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pPr algn="ctr"/>
            <a:r>
              <a:rPr lang="en-US" sz="4800" dirty="0">
                <a:solidFill>
                  <a:srgbClr val="FB6400"/>
                </a:solidFill>
                <a:latin typeface="FjallaOne"/>
              </a:rPr>
              <a:t>NAÏVE BAYES MODEL</a:t>
            </a:r>
            <a:endParaRPr lang="en-US" sz="4800" dirty="0">
              <a:solidFill>
                <a:srgbClr val="FB6400"/>
              </a:solidFill>
              <a:latin typeface="FjallaOne" panose="02000506040000020004" pitchFamily="2" charset="77"/>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191022" y="1278669"/>
            <a:ext cx="11693274" cy="4353781"/>
          </a:xfrm>
          <a:prstGeom prst="rect">
            <a:avLst/>
          </a:prstGeom>
          <a:noFill/>
        </p:spPr>
        <p:txBody>
          <a:bodyPr wrap="square" lIns="91440" tIns="45720" rIns="91440" bIns="45720" rtlCol="0" anchor="t">
            <a:noAutofit/>
          </a:bodyPr>
          <a:lstStyle/>
          <a:p>
            <a:pPr marL="457200" indent="-457200">
              <a:buFont typeface="Arial"/>
              <a:buChar char="•"/>
            </a:pPr>
            <a:endParaRPr lang="en-US" sz="3200" dirty="0">
              <a:latin typeface="Gotham Narrow Book"/>
              <a:cs typeface="Arial"/>
            </a:endParaRPr>
          </a:p>
          <a:p>
            <a:pPr lvl="1"/>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pic>
        <p:nvPicPr>
          <p:cNvPr id="3" name="Picture 2" descr="A diagram of a computer&#10;&#10;Description automatically generated">
            <a:extLst>
              <a:ext uri="{FF2B5EF4-FFF2-40B4-BE49-F238E27FC236}">
                <a16:creationId xmlns:a16="http://schemas.microsoft.com/office/drawing/2014/main" id="{91769D4F-060A-D579-75D5-18A743F8BC17}"/>
              </a:ext>
            </a:extLst>
          </p:cNvPr>
          <p:cNvPicPr>
            <a:picLocks noChangeAspect="1"/>
          </p:cNvPicPr>
          <p:nvPr/>
        </p:nvPicPr>
        <p:blipFill rotWithShape="1">
          <a:blip r:embed="rId4"/>
          <a:srcRect t="13428" r="776" b="13857"/>
          <a:stretch/>
        </p:blipFill>
        <p:spPr>
          <a:xfrm>
            <a:off x="1561782" y="1814791"/>
            <a:ext cx="9068435" cy="3610585"/>
          </a:xfrm>
          <a:prstGeom prst="rect">
            <a:avLst/>
          </a:prstGeom>
        </p:spPr>
      </p:pic>
    </p:spTree>
    <p:extLst>
      <p:ext uri="{BB962C8B-B14F-4D97-AF65-F5344CB8AC3E}">
        <p14:creationId xmlns:p14="http://schemas.microsoft.com/office/powerpoint/2010/main" val="266067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84026" y="538619"/>
            <a:ext cx="11040127" cy="830997"/>
          </a:xfrm>
          <a:prstGeom prst="rect">
            <a:avLst/>
          </a:prstGeom>
          <a:noFill/>
        </p:spPr>
        <p:txBody>
          <a:bodyPr wrap="square" lIns="91440" tIns="45720" rIns="91440" bIns="45720" rtlCol="0" anchor="t">
            <a:spAutoFit/>
          </a:bodyPr>
          <a:lstStyle/>
          <a:p>
            <a:r>
              <a:rPr lang="en-US" sz="4800">
                <a:solidFill>
                  <a:srgbClr val="FB6400"/>
                </a:solidFill>
                <a:latin typeface="FjallaOne"/>
              </a:rPr>
              <a:t>OVERVIEW </a:t>
            </a:r>
            <a:endParaRPr lang="en-US" sz="4800">
              <a:solidFill>
                <a:srgbClr val="FB6400"/>
              </a:solidFill>
              <a:latin typeface="FjallaOne" panose="02000506040000020004" pitchFamily="2" charset="77"/>
            </a:endParaRPr>
          </a:p>
        </p:txBody>
      </p:sp>
      <p:sp>
        <p:nvSpPr>
          <p:cNvPr id="11" name="TextBox 10">
            <a:extLst>
              <a:ext uri="{FF2B5EF4-FFF2-40B4-BE49-F238E27FC236}">
                <a16:creationId xmlns:a16="http://schemas.microsoft.com/office/drawing/2014/main" id="{DD074894-0E99-894A-9B1A-0D7C79F5F6D7}"/>
              </a:ext>
            </a:extLst>
          </p:cNvPr>
          <p:cNvSpPr txBox="1"/>
          <p:nvPr/>
        </p:nvSpPr>
        <p:spPr>
          <a:xfrm>
            <a:off x="571500" y="1279743"/>
            <a:ext cx="11040127" cy="461665"/>
          </a:xfrm>
          <a:prstGeom prst="rect">
            <a:avLst/>
          </a:prstGeom>
          <a:noFill/>
        </p:spPr>
        <p:txBody>
          <a:bodyPr wrap="square" lIns="91440" tIns="45720" rIns="91440" bIns="45720" rtlCol="0" anchor="t">
            <a:spAutoFit/>
          </a:bodyPr>
          <a:lstStyle/>
          <a:p>
            <a:r>
              <a:rPr lang="en-US" sz="2400" b="1">
                <a:solidFill>
                  <a:srgbClr val="63666A"/>
                </a:solidFill>
                <a:latin typeface="Gotham Narrow Bold"/>
              </a:rPr>
              <a:t>EXECUTIVE SUMMARY </a:t>
            </a:r>
            <a:endParaRPr lang="en-US" sz="2400" b="1">
              <a:solidFill>
                <a:srgbClr val="63666A"/>
              </a:solidFill>
              <a:latin typeface="Gotham Narrow Bold" pitchFamily="2" charset="0"/>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876822" y="1856519"/>
            <a:ext cx="10740490" cy="3885207"/>
          </a:xfrm>
          <a:prstGeom prst="rect">
            <a:avLst/>
          </a:prstGeom>
          <a:noFill/>
        </p:spPr>
        <p:txBody>
          <a:bodyPr wrap="square" lIns="91440" tIns="45720" rIns="91440" bIns="45720" rtlCol="0" anchor="t">
            <a:noAutofit/>
          </a:bodyPr>
          <a:lstStyle/>
          <a:p>
            <a:pPr>
              <a:lnSpc>
                <a:spcPct val="125000"/>
              </a:lnSpc>
            </a:pPr>
            <a:r>
              <a:rPr lang="en-US" sz="2800" b="1" dirty="0">
                <a:latin typeface="Gotham Narrow Book"/>
              </a:rPr>
              <a:t>DEPENDANT VARIABLE</a:t>
            </a:r>
            <a:r>
              <a:rPr lang="en-US" sz="2800" dirty="0">
                <a:latin typeface="Gotham Narrow Book"/>
              </a:rPr>
              <a:t>: Injury Severity (INJ_SEV)</a:t>
            </a:r>
          </a:p>
          <a:p>
            <a:pPr>
              <a:lnSpc>
                <a:spcPct val="125000"/>
              </a:lnSpc>
            </a:pPr>
            <a:endParaRPr lang="en-US" sz="2800" dirty="0">
              <a:latin typeface="Gotham Narrow Book"/>
            </a:endParaRPr>
          </a:p>
          <a:p>
            <a:pPr>
              <a:lnSpc>
                <a:spcPct val="125000"/>
              </a:lnSpc>
            </a:pPr>
            <a:r>
              <a:rPr lang="en-US" sz="2800" b="1" dirty="0">
                <a:latin typeface="Gotham Narrow Book"/>
              </a:rPr>
              <a:t>OBEJCTIVE:</a:t>
            </a:r>
            <a:r>
              <a:rPr lang="en-US" sz="2800" dirty="0">
                <a:latin typeface="Gotham Narrow Book"/>
              </a:rPr>
              <a:t> Identify factors that contribute to injury severity for the driver in automobile crashes  </a:t>
            </a:r>
            <a:endParaRPr lang="en-US" sz="2800">
              <a:latin typeface="Gotham Narrow Book"/>
              <a:cs typeface="Calibri"/>
            </a:endParaRPr>
          </a:p>
          <a:p>
            <a:pPr>
              <a:lnSpc>
                <a:spcPct val="125000"/>
              </a:lnSpc>
            </a:pPr>
            <a:endParaRPr lang="en-US" sz="2800" dirty="0">
              <a:latin typeface="Gotham Narrow Book"/>
            </a:endParaRPr>
          </a:p>
          <a:p>
            <a:pPr>
              <a:lnSpc>
                <a:spcPct val="125000"/>
              </a:lnSpc>
            </a:pPr>
            <a:r>
              <a:rPr lang="en-US" sz="2800" b="1" dirty="0">
                <a:latin typeface="Gotham Narrow Book"/>
              </a:rPr>
              <a:t>NOTEABLE VARIABLES:</a:t>
            </a:r>
            <a:r>
              <a:rPr lang="en-US" sz="2800" dirty="0">
                <a:latin typeface="Gotham Narrow Book"/>
              </a:rPr>
              <a:t> Restraint Use (REST_USE) &amp; Ejection (EJECTION)  </a:t>
            </a:r>
            <a:endParaRPr lang="en-US" sz="2800">
              <a:latin typeface="Gotham Narrow Book" pitchFamily="2" charset="0"/>
            </a:endParaRPr>
          </a:p>
        </p:txBody>
      </p:sp>
    </p:spTree>
    <p:extLst>
      <p:ext uri="{BB962C8B-B14F-4D97-AF65-F5344CB8AC3E}">
        <p14:creationId xmlns:p14="http://schemas.microsoft.com/office/powerpoint/2010/main" val="4277487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F176-9F32-1A37-48AC-B70DAC47853F}"/>
              </a:ext>
            </a:extLst>
          </p:cNvPr>
          <p:cNvSpPr>
            <a:spLocks noGrp="1"/>
          </p:cNvSpPr>
          <p:nvPr>
            <p:ph type="title"/>
          </p:nvPr>
        </p:nvSpPr>
        <p:spPr/>
        <p:txBody>
          <a:bodyPr>
            <a:normAutofit/>
          </a:bodyPr>
          <a:lstStyle/>
          <a:p>
            <a:r>
              <a:rPr lang="en-US" sz="4400" b="1" dirty="0">
                <a:solidFill>
                  <a:srgbClr val="63666A"/>
                </a:solidFill>
                <a:latin typeface="Gotham Narrow Bold"/>
              </a:rPr>
              <a:t>NAÏVE BAYES MODEL </a:t>
            </a:r>
            <a:br>
              <a:rPr lang="en-US" sz="4400" b="1" dirty="0">
                <a:solidFill>
                  <a:srgbClr val="63666A"/>
                </a:solidFill>
                <a:latin typeface="Gotham Narrow Bold" pitchFamily="2" charset="0"/>
              </a:rPr>
            </a:br>
            <a:endParaRPr lang="en-US" dirty="0"/>
          </a:p>
        </p:txBody>
      </p:sp>
      <p:sp>
        <p:nvSpPr>
          <p:cNvPr id="3" name="Content Placeholder 2">
            <a:extLst>
              <a:ext uri="{FF2B5EF4-FFF2-40B4-BE49-F238E27FC236}">
                <a16:creationId xmlns:a16="http://schemas.microsoft.com/office/drawing/2014/main" id="{7CEF06E2-460A-D052-CAFA-F951E208F80F}"/>
              </a:ext>
            </a:extLst>
          </p:cNvPr>
          <p:cNvSpPr>
            <a:spLocks noGrp="1"/>
          </p:cNvSpPr>
          <p:nvPr>
            <p:ph sz="half" idx="1"/>
          </p:nvPr>
        </p:nvSpPr>
        <p:spPr/>
        <p:txBody>
          <a:bodyPr>
            <a:normAutofit/>
          </a:bodyPr>
          <a:lstStyle/>
          <a:p>
            <a:r>
              <a:rPr lang="en-US" dirty="0"/>
              <a:t>Naïve Bayes Classifier Overview: </a:t>
            </a:r>
          </a:p>
          <a:p>
            <a:pPr lvl="1"/>
            <a:r>
              <a:rPr lang="en-US" dirty="0"/>
              <a:t>Assumes that variables are independent </a:t>
            </a:r>
          </a:p>
          <a:p>
            <a:pPr lvl="1"/>
            <a:r>
              <a:rPr lang="en-US" dirty="0"/>
              <a:t>Easy to implement and compute </a:t>
            </a:r>
          </a:p>
          <a:p>
            <a:pPr lvl="1"/>
            <a:r>
              <a:rPr lang="en-US" dirty="0"/>
              <a:t>Does not require large amounts of training data </a:t>
            </a:r>
          </a:p>
        </p:txBody>
      </p:sp>
      <p:sp>
        <p:nvSpPr>
          <p:cNvPr id="4" name="Content Placeholder 3">
            <a:extLst>
              <a:ext uri="{FF2B5EF4-FFF2-40B4-BE49-F238E27FC236}">
                <a16:creationId xmlns:a16="http://schemas.microsoft.com/office/drawing/2014/main" id="{5CF92091-5B79-4B28-260C-6332E2A02EE7}"/>
              </a:ext>
            </a:extLst>
          </p:cNvPr>
          <p:cNvSpPr>
            <a:spLocks noGrp="1"/>
          </p:cNvSpPr>
          <p:nvPr>
            <p:ph sz="half" idx="2"/>
          </p:nvPr>
        </p:nvSpPr>
        <p:spPr>
          <a:xfrm>
            <a:off x="6172200" y="1825625"/>
            <a:ext cx="5579076" cy="4351338"/>
          </a:xfrm>
        </p:spPr>
        <p:txBody>
          <a:bodyPr>
            <a:normAutofit/>
          </a:bodyPr>
          <a:lstStyle/>
          <a:p>
            <a:r>
              <a:rPr lang="en-US" dirty="0"/>
              <a:t>Performance &amp; Evaluation: </a:t>
            </a:r>
          </a:p>
          <a:p>
            <a:pPr lvl="1"/>
            <a:r>
              <a:rPr lang="en-US" dirty="0"/>
              <a:t>76% Accuracy</a:t>
            </a:r>
          </a:p>
        </p:txBody>
      </p:sp>
    </p:spTree>
    <p:extLst>
      <p:ext uri="{BB962C8B-B14F-4D97-AF65-F5344CB8AC3E}">
        <p14:creationId xmlns:p14="http://schemas.microsoft.com/office/powerpoint/2010/main" val="236768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93D6E-F700-FB4D-8333-A087C39ACBA6}"/>
              </a:ext>
            </a:extLst>
          </p:cNvPr>
          <p:cNvSpPr txBox="1"/>
          <p:nvPr/>
        </p:nvSpPr>
        <p:spPr>
          <a:xfrm>
            <a:off x="584026" y="2967349"/>
            <a:ext cx="11040127" cy="1061829"/>
          </a:xfrm>
          <a:prstGeom prst="rect">
            <a:avLst/>
          </a:prstGeom>
          <a:noFill/>
        </p:spPr>
        <p:txBody>
          <a:bodyPr wrap="square" lIns="91440" tIns="45720" rIns="91440" bIns="45720" rtlCol="0" anchor="t">
            <a:spAutoFit/>
          </a:bodyPr>
          <a:lstStyle/>
          <a:p>
            <a:pPr algn="ctr"/>
            <a:r>
              <a:rPr lang="en-US" sz="6300" dirty="0">
                <a:solidFill>
                  <a:srgbClr val="FB6400"/>
                </a:solidFill>
                <a:latin typeface="FjallaOne"/>
              </a:rPr>
              <a:t>EVALUATION</a:t>
            </a:r>
            <a:endParaRPr lang="en-US" sz="6300" dirty="0">
              <a:solidFill>
                <a:srgbClr val="FB6400"/>
              </a:solidFill>
              <a:latin typeface="FjallaOne" panose="02000506040000020004" pitchFamily="2" charset="77"/>
            </a:endParaRPr>
          </a:p>
        </p:txBody>
      </p:sp>
    </p:spTree>
    <p:extLst>
      <p:ext uri="{BB962C8B-B14F-4D97-AF65-F5344CB8AC3E}">
        <p14:creationId xmlns:p14="http://schemas.microsoft.com/office/powerpoint/2010/main" val="242085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r>
              <a:rPr lang="en-US" sz="4800" dirty="0">
                <a:solidFill>
                  <a:srgbClr val="FB6400"/>
                </a:solidFill>
                <a:latin typeface="FjallaOne"/>
              </a:rPr>
              <a:t>SCORING STATISTICS </a:t>
            </a:r>
            <a:endParaRPr lang="en-US" sz="4800" dirty="0">
              <a:solidFill>
                <a:srgbClr val="FB6400"/>
              </a:solidFill>
              <a:latin typeface="FjallaOne" panose="02000506040000020004" pitchFamily="2" charset="77"/>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520526" y="710735"/>
            <a:ext cx="11693274" cy="4353781"/>
          </a:xfrm>
          <a:prstGeom prst="rect">
            <a:avLst/>
          </a:prstGeom>
          <a:noFill/>
        </p:spPr>
        <p:txBody>
          <a:bodyPr wrap="square" lIns="91440" tIns="45720" rIns="91440" bIns="45720" rtlCol="0" anchor="t">
            <a:noAutofit/>
          </a:bodyPr>
          <a:lstStyle/>
          <a:p>
            <a:pPr marL="457200" indent="-457200">
              <a:buFont typeface="Arial"/>
              <a:buChar char="•"/>
            </a:pPr>
            <a:endParaRPr lang="en-US" sz="3200" dirty="0">
              <a:latin typeface="Gotham Narrow Book"/>
              <a:cs typeface="Arial"/>
            </a:endParaRPr>
          </a:p>
          <a:p>
            <a:pPr lvl="1"/>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graphicFrame>
        <p:nvGraphicFramePr>
          <p:cNvPr id="5" name="Table 4">
            <a:extLst>
              <a:ext uri="{FF2B5EF4-FFF2-40B4-BE49-F238E27FC236}">
                <a16:creationId xmlns:a16="http://schemas.microsoft.com/office/drawing/2014/main" id="{E5B72EC4-5F6E-0136-D5F8-B4A98BCA77B9}"/>
              </a:ext>
            </a:extLst>
          </p:cNvPr>
          <p:cNvGraphicFramePr>
            <a:graphicFrameLocks noGrp="1"/>
          </p:cNvGraphicFramePr>
          <p:nvPr>
            <p:extLst>
              <p:ext uri="{D42A27DB-BD31-4B8C-83A1-F6EECF244321}">
                <p14:modId xmlns:p14="http://schemas.microsoft.com/office/powerpoint/2010/main" val="3181583391"/>
              </p:ext>
            </p:extLst>
          </p:nvPr>
        </p:nvGraphicFramePr>
        <p:xfrm>
          <a:off x="1387300" y="1392879"/>
          <a:ext cx="8584815" cy="3503059"/>
        </p:xfrm>
        <a:graphic>
          <a:graphicData uri="http://schemas.openxmlformats.org/drawingml/2006/table">
            <a:tbl>
              <a:tblPr firstRow="1" firstCol="1" bandRow="1">
                <a:tableStyleId>{5C22544A-7EE6-4342-B048-85BDC9FD1C3A}</a:tableStyleId>
              </a:tblPr>
              <a:tblGrid>
                <a:gridCol w="1716963">
                  <a:extLst>
                    <a:ext uri="{9D8B030D-6E8A-4147-A177-3AD203B41FA5}">
                      <a16:colId xmlns:a16="http://schemas.microsoft.com/office/drawing/2014/main" val="1286029920"/>
                    </a:ext>
                  </a:extLst>
                </a:gridCol>
                <a:gridCol w="1716963">
                  <a:extLst>
                    <a:ext uri="{9D8B030D-6E8A-4147-A177-3AD203B41FA5}">
                      <a16:colId xmlns:a16="http://schemas.microsoft.com/office/drawing/2014/main" val="818816209"/>
                    </a:ext>
                  </a:extLst>
                </a:gridCol>
                <a:gridCol w="1716963">
                  <a:extLst>
                    <a:ext uri="{9D8B030D-6E8A-4147-A177-3AD203B41FA5}">
                      <a16:colId xmlns:a16="http://schemas.microsoft.com/office/drawing/2014/main" val="3333060852"/>
                    </a:ext>
                  </a:extLst>
                </a:gridCol>
                <a:gridCol w="1716963">
                  <a:extLst>
                    <a:ext uri="{9D8B030D-6E8A-4147-A177-3AD203B41FA5}">
                      <a16:colId xmlns:a16="http://schemas.microsoft.com/office/drawing/2014/main" val="4033284487"/>
                    </a:ext>
                  </a:extLst>
                </a:gridCol>
                <a:gridCol w="1716963">
                  <a:extLst>
                    <a:ext uri="{9D8B030D-6E8A-4147-A177-3AD203B41FA5}">
                      <a16:colId xmlns:a16="http://schemas.microsoft.com/office/drawing/2014/main" val="219370776"/>
                    </a:ext>
                  </a:extLst>
                </a:gridCol>
              </a:tblGrid>
              <a:tr h="500437">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       Model </a:t>
                      </a:r>
                      <a:endParaRPr lang="en-US" sz="180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    Accuracy % </a:t>
                      </a:r>
                      <a:endParaRPr lang="en-US" sz="180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     Sensitivity </a:t>
                      </a:r>
                      <a:endParaRPr lang="en-US" sz="180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    Specificity </a:t>
                      </a:r>
                      <a:endParaRPr lang="en-US" sz="180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ROC Curve </a:t>
                      </a:r>
                      <a:endParaRPr lang="en-US" sz="1800" dirty="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0993763"/>
                  </a:ext>
                </a:extLst>
              </a:tr>
              <a:tr h="500437">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ANN </a:t>
                      </a:r>
                      <a:endParaRPr lang="en-US" sz="180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70.64 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0.697 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0.709 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0.777 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3911877"/>
                  </a:ext>
                </a:extLst>
              </a:tr>
              <a:tr h="500437">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DT </a:t>
                      </a:r>
                      <a:endParaRPr lang="en-US" sz="180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64.67 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0.653 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0.645 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0.661 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8165198"/>
                  </a:ext>
                </a:extLst>
              </a:tr>
              <a:tr h="500437">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RF </a:t>
                      </a:r>
                      <a:endParaRPr lang="en-US" sz="180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73.67 </a:t>
                      </a:r>
                      <a:endParaRPr lang="en-US" sz="1800" dirty="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0.699 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0.745 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0.797 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8908013"/>
                  </a:ext>
                </a:extLst>
              </a:tr>
              <a:tr h="500437">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BT </a:t>
                      </a:r>
                      <a:endParaRPr lang="en-US" sz="180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72.43 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0.715 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0.726 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0.797 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1067292"/>
                  </a:ext>
                </a:extLst>
              </a:tr>
              <a:tr h="500437">
                <a:tc>
                  <a:txBody>
                    <a:bodyPr/>
                    <a:lstStyle/>
                    <a:p>
                      <a:pPr algn="ctr" fontAlgn="base">
                        <a:lnSpc>
                          <a:spcPct val="150000"/>
                        </a:lnSpc>
                        <a:spcAft>
                          <a:spcPts val="0"/>
                        </a:spcAft>
                      </a:pPr>
                      <a:r>
                        <a:rPr lang="en-US" sz="1800" kern="0" dirty="0">
                          <a:solidFill>
                            <a:schemeClr val="tx1"/>
                          </a:solidFill>
                          <a:effectLst/>
                          <a:latin typeface="Times New Roman"/>
                          <a:ea typeface="Times New Roman" panose="02020603050405020304" pitchFamily="18" charset="0"/>
                        </a:rPr>
                        <a:t>LR </a:t>
                      </a:r>
                      <a:endParaRPr lang="en-US" sz="1800">
                        <a:solidFill>
                          <a:schemeClr val="tx1"/>
                        </a:solidFill>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71.31 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0.698 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0.717 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latin typeface="Times New Roman"/>
                          <a:ea typeface="Times New Roman" panose="02020603050405020304" pitchFamily="18" charset="0"/>
                        </a:rPr>
                        <a:t>0.779 </a:t>
                      </a:r>
                      <a:endParaRPr lang="en-US" sz="1800">
                        <a:effectLs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8610813"/>
                  </a:ext>
                </a:extLst>
              </a:tr>
              <a:tr h="500437">
                <a:tc>
                  <a:txBody>
                    <a:bodyPr/>
                    <a:lstStyle/>
                    <a:p>
                      <a:pPr algn="ctr" fontAlgn="base">
                        <a:lnSpc>
                          <a:spcPct val="150000"/>
                        </a:lnSpc>
                        <a:spcAft>
                          <a:spcPts val="0"/>
                        </a:spcAft>
                      </a:pPr>
                      <a:r>
                        <a:rPr lang="en-US" sz="1800" kern="0" dirty="0">
                          <a:solidFill>
                            <a:schemeClr val="tx1"/>
                          </a:solidFill>
                          <a:effectLst/>
                          <a:highlight>
                            <a:srgbClr val="FFFF00"/>
                          </a:highlight>
                          <a:latin typeface="Times New Roman"/>
                          <a:ea typeface="Times New Roman" panose="02020603050405020304" pitchFamily="18" charset="0"/>
                        </a:rPr>
                        <a:t>NB </a:t>
                      </a:r>
                      <a:endParaRPr lang="en-US" sz="1800">
                        <a:solidFill>
                          <a:schemeClr val="tx1"/>
                        </a:solidFill>
                        <a:effectLst/>
                        <a:highlight>
                          <a:srgbClr val="FFFF00"/>
                        </a:highligh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highlight>
                            <a:srgbClr val="FFFF00"/>
                          </a:highlight>
                          <a:latin typeface="Times New Roman"/>
                          <a:ea typeface="Times New Roman" panose="02020603050405020304" pitchFamily="18" charset="0"/>
                        </a:rPr>
                        <a:t>76.13 </a:t>
                      </a:r>
                      <a:endParaRPr lang="en-US" sz="1800">
                        <a:effectLst/>
                        <a:highlight>
                          <a:srgbClr val="FFFF00"/>
                        </a:highligh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highlight>
                            <a:srgbClr val="FFFF00"/>
                          </a:highlight>
                          <a:latin typeface="Times New Roman"/>
                          <a:ea typeface="Times New Roman" panose="02020603050405020304" pitchFamily="18" charset="0"/>
                        </a:rPr>
                        <a:t>0.818 </a:t>
                      </a:r>
                      <a:endParaRPr lang="en-US" sz="1800">
                        <a:effectLst/>
                        <a:highlight>
                          <a:srgbClr val="FFFF00"/>
                        </a:highligh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highlight>
                            <a:srgbClr val="FFFF00"/>
                          </a:highlight>
                          <a:latin typeface="Times New Roman"/>
                          <a:ea typeface="Times New Roman" panose="02020603050405020304" pitchFamily="18" charset="0"/>
                        </a:rPr>
                        <a:t>0.824 </a:t>
                      </a:r>
                      <a:endParaRPr lang="en-US" sz="1800">
                        <a:effectLst/>
                        <a:highlight>
                          <a:srgbClr val="FFFF00"/>
                        </a:highligh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ase">
                        <a:lnSpc>
                          <a:spcPct val="150000"/>
                        </a:lnSpc>
                        <a:spcAft>
                          <a:spcPts val="0"/>
                        </a:spcAft>
                      </a:pPr>
                      <a:r>
                        <a:rPr lang="en-US" sz="1800" kern="0" dirty="0">
                          <a:effectLst/>
                          <a:highlight>
                            <a:srgbClr val="FFFF00"/>
                          </a:highlight>
                          <a:latin typeface="Times New Roman"/>
                          <a:ea typeface="Times New Roman" panose="02020603050405020304" pitchFamily="18" charset="0"/>
                        </a:rPr>
                        <a:t>0.725 </a:t>
                      </a:r>
                      <a:endParaRPr lang="en-US" sz="1800" dirty="0">
                        <a:effectLst/>
                        <a:highlight>
                          <a:srgbClr val="FFFF00"/>
                        </a:highlight>
                        <a:latin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6966694"/>
                  </a:ext>
                </a:extLst>
              </a:tr>
            </a:tbl>
          </a:graphicData>
        </a:graphic>
      </p:graphicFrame>
      <p:sp>
        <p:nvSpPr>
          <p:cNvPr id="2" name="TextBox 1">
            <a:extLst>
              <a:ext uri="{FF2B5EF4-FFF2-40B4-BE49-F238E27FC236}">
                <a16:creationId xmlns:a16="http://schemas.microsoft.com/office/drawing/2014/main" id="{E8D80AB6-3E4B-9A25-148E-668596EE52C8}"/>
              </a:ext>
            </a:extLst>
          </p:cNvPr>
          <p:cNvSpPr txBox="1"/>
          <p:nvPr/>
        </p:nvSpPr>
        <p:spPr>
          <a:xfrm>
            <a:off x="1672225" y="5058901"/>
            <a:ext cx="8956109" cy="584775"/>
          </a:xfrm>
          <a:prstGeom prst="rect">
            <a:avLst/>
          </a:prstGeom>
          <a:noFill/>
        </p:spPr>
        <p:txBody>
          <a:bodyPr wrap="square" rtlCol="0">
            <a:spAutoFit/>
          </a:bodyPr>
          <a:lstStyle/>
          <a:p>
            <a:r>
              <a:rPr lang="en-US" sz="3200" dirty="0">
                <a:latin typeface="Gotham Narrow Bold"/>
              </a:rPr>
              <a:t>The Naïve Bayes Model was overall the best </a:t>
            </a:r>
          </a:p>
        </p:txBody>
      </p:sp>
    </p:spTree>
    <p:extLst>
      <p:ext uri="{BB962C8B-B14F-4D97-AF65-F5344CB8AC3E}">
        <p14:creationId xmlns:p14="http://schemas.microsoft.com/office/powerpoint/2010/main" val="3220831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r>
              <a:rPr lang="en-US" sz="4800" dirty="0">
                <a:solidFill>
                  <a:srgbClr val="FB6400"/>
                </a:solidFill>
                <a:latin typeface="FjallaOne"/>
              </a:rPr>
              <a:t>COMBINED ROC CURVE </a:t>
            </a:r>
            <a:endParaRPr lang="en-US" sz="4800" dirty="0">
              <a:solidFill>
                <a:srgbClr val="FB6400"/>
              </a:solidFill>
              <a:latin typeface="FjallaOne" panose="02000506040000020004" pitchFamily="2" charset="77"/>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517913" y="1318247"/>
            <a:ext cx="11693274" cy="4353781"/>
          </a:xfrm>
          <a:prstGeom prst="rect">
            <a:avLst/>
          </a:prstGeom>
          <a:noFill/>
        </p:spPr>
        <p:txBody>
          <a:bodyPr wrap="square" lIns="91440" tIns="45720" rIns="91440" bIns="45720" rtlCol="0" anchor="t">
            <a:noAutofit/>
          </a:bodyPr>
          <a:lstStyle/>
          <a:p>
            <a:pPr marL="457200" indent="-457200">
              <a:buFont typeface="Arial"/>
              <a:buChar char="•"/>
            </a:pPr>
            <a:endParaRPr lang="en-US" sz="3200" dirty="0">
              <a:latin typeface="Gotham Narrow Book"/>
              <a:cs typeface="Arial"/>
            </a:endParaRPr>
          </a:p>
          <a:p>
            <a:pPr lvl="1"/>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pic>
        <p:nvPicPr>
          <p:cNvPr id="2" name="Picture 1" descr="A graph of different colored lines&#10;&#10;Description automatically generated">
            <a:extLst>
              <a:ext uri="{FF2B5EF4-FFF2-40B4-BE49-F238E27FC236}">
                <a16:creationId xmlns:a16="http://schemas.microsoft.com/office/drawing/2014/main" id="{53055DB9-1E72-0FE4-E7C2-C7AD6FB3C14A}"/>
              </a:ext>
            </a:extLst>
          </p:cNvPr>
          <p:cNvPicPr>
            <a:picLocks noChangeAspect="1"/>
          </p:cNvPicPr>
          <p:nvPr/>
        </p:nvPicPr>
        <p:blipFill>
          <a:blip r:embed="rId4"/>
          <a:stretch>
            <a:fillRect/>
          </a:stretch>
        </p:blipFill>
        <p:spPr>
          <a:xfrm>
            <a:off x="517913" y="1235206"/>
            <a:ext cx="7011638" cy="5273490"/>
          </a:xfrm>
          <a:prstGeom prst="rect">
            <a:avLst/>
          </a:prstGeom>
        </p:spPr>
      </p:pic>
      <p:sp>
        <p:nvSpPr>
          <p:cNvPr id="4" name="TextBox 3">
            <a:extLst>
              <a:ext uri="{FF2B5EF4-FFF2-40B4-BE49-F238E27FC236}">
                <a16:creationId xmlns:a16="http://schemas.microsoft.com/office/drawing/2014/main" id="{7C0D740F-49BE-D0DB-895A-802320FA061E}"/>
              </a:ext>
            </a:extLst>
          </p:cNvPr>
          <p:cNvSpPr txBox="1"/>
          <p:nvPr/>
        </p:nvSpPr>
        <p:spPr>
          <a:xfrm>
            <a:off x="7445482" y="1508265"/>
            <a:ext cx="447548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Gotham Narrow Book"/>
                <a:cs typeface="Calibri" panose="020F0502020204030204"/>
              </a:rPr>
              <a:t>Receiver Operating Characteristic curve is a graph that shows the effectiveness of a classification model. </a:t>
            </a:r>
          </a:p>
          <a:p>
            <a:pPr algn="ctr"/>
            <a:endParaRPr lang="en-US" sz="2000" dirty="0">
              <a:latin typeface="Gotham Narrow Book"/>
              <a:cs typeface="Calibri" panose="020F0502020204030204"/>
            </a:endParaRPr>
          </a:p>
          <a:p>
            <a:pPr algn="ctr"/>
            <a:r>
              <a:rPr lang="en-US" sz="2000" dirty="0">
                <a:latin typeface="Gotham Narrow Book"/>
                <a:cs typeface="Calibri" panose="020F0502020204030204"/>
              </a:rPr>
              <a:t>The diagonal center line representants random chance.</a:t>
            </a:r>
          </a:p>
          <a:p>
            <a:pPr algn="ctr"/>
            <a:endParaRPr lang="en-US" sz="2000" dirty="0">
              <a:latin typeface="Gotham Narrow Book"/>
              <a:cs typeface="Calibri" panose="020F0502020204030204"/>
            </a:endParaRPr>
          </a:p>
          <a:p>
            <a:pPr algn="ctr"/>
            <a:r>
              <a:rPr lang="en-US" sz="2000" dirty="0">
                <a:latin typeface="Gotham Narrow Book"/>
                <a:cs typeface="Calibri" panose="020F0502020204030204"/>
              </a:rPr>
              <a:t>The further from the diagonal line, the more effective the model.  </a:t>
            </a:r>
          </a:p>
          <a:p>
            <a:pPr algn="ctr"/>
            <a:endParaRPr lang="en-US" sz="2000" dirty="0">
              <a:latin typeface="Gotham Narrow Book"/>
              <a:cs typeface="Calibri" panose="020F0502020204030204"/>
            </a:endParaRPr>
          </a:p>
          <a:p>
            <a:pPr algn="ctr"/>
            <a:r>
              <a:rPr lang="en-US" sz="2000" dirty="0">
                <a:latin typeface="Gotham Narrow Book"/>
                <a:cs typeface="Calibri" panose="020F0502020204030204"/>
              </a:rPr>
              <a:t>Random Forest has the highest ROC Curve. </a:t>
            </a:r>
          </a:p>
        </p:txBody>
      </p:sp>
    </p:spTree>
    <p:extLst>
      <p:ext uri="{BB962C8B-B14F-4D97-AF65-F5344CB8AC3E}">
        <p14:creationId xmlns:p14="http://schemas.microsoft.com/office/powerpoint/2010/main" val="45654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r>
              <a:rPr lang="en-US" sz="4800" dirty="0">
                <a:solidFill>
                  <a:srgbClr val="FB6400"/>
                </a:solidFill>
                <a:latin typeface="FjallaOne"/>
              </a:rPr>
              <a:t>VARIABLE IMPORTANCE </a:t>
            </a:r>
            <a:endParaRPr lang="en-US" sz="4800" dirty="0">
              <a:solidFill>
                <a:srgbClr val="FB6400"/>
              </a:solidFill>
              <a:latin typeface="FjallaOne" panose="02000506040000020004" pitchFamily="2" charset="77"/>
            </a:endParaRPr>
          </a:p>
        </p:txBody>
      </p:sp>
      <p:pic>
        <p:nvPicPr>
          <p:cNvPr id="2" name="Picture 1" descr="A graph with text on it&#10;&#10;Description automatically generated">
            <a:extLst>
              <a:ext uri="{FF2B5EF4-FFF2-40B4-BE49-F238E27FC236}">
                <a16:creationId xmlns:a16="http://schemas.microsoft.com/office/drawing/2014/main" id="{D78BA2A6-2F90-44BF-4CDB-95C168690BE5}"/>
              </a:ext>
            </a:extLst>
          </p:cNvPr>
          <p:cNvPicPr>
            <a:picLocks noChangeAspect="1"/>
          </p:cNvPicPr>
          <p:nvPr/>
        </p:nvPicPr>
        <p:blipFill>
          <a:blip r:embed="rId4"/>
          <a:stretch>
            <a:fillRect/>
          </a:stretch>
        </p:blipFill>
        <p:spPr>
          <a:xfrm>
            <a:off x="443571" y="1234205"/>
            <a:ext cx="5617736" cy="5281687"/>
          </a:xfrm>
          <a:prstGeom prst="rect">
            <a:avLst/>
          </a:prstGeom>
        </p:spPr>
      </p:pic>
      <p:sp>
        <p:nvSpPr>
          <p:cNvPr id="4" name="TextBox 3">
            <a:extLst>
              <a:ext uri="{FF2B5EF4-FFF2-40B4-BE49-F238E27FC236}">
                <a16:creationId xmlns:a16="http://schemas.microsoft.com/office/drawing/2014/main" id="{0D4DCB72-595D-89A4-6A7B-C2F0B78AE377}"/>
              </a:ext>
            </a:extLst>
          </p:cNvPr>
          <p:cNvSpPr txBox="1"/>
          <p:nvPr/>
        </p:nvSpPr>
        <p:spPr>
          <a:xfrm>
            <a:off x="6318900" y="1393827"/>
            <a:ext cx="5429529" cy="4116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50" dirty="0">
                <a:latin typeface="Gotham Narrow Book"/>
                <a:cs typeface="Calibri" panose="020F0502020204030204"/>
              </a:rPr>
              <a:t>A variable importance graph is developed using a random forest learner node and then transcribed into an excel document. </a:t>
            </a:r>
          </a:p>
          <a:p>
            <a:pPr algn="ctr"/>
            <a:endParaRPr lang="en-US" sz="2350" dirty="0">
              <a:latin typeface="Gotham Narrow Book"/>
              <a:cs typeface="Calibri" panose="020F0502020204030204"/>
            </a:endParaRPr>
          </a:p>
          <a:p>
            <a:pPr algn="ctr"/>
            <a:r>
              <a:rPr lang="en-US" sz="2400" dirty="0">
                <a:latin typeface="Gotham Narrow Book"/>
                <a:cs typeface="Calibri" panose="020F0502020204030204"/>
              </a:rPr>
              <a:t>This graph is the visual representation of a calculation that takes the number of times a variable was on the decision tree split and divided by the number of chances it had to be included. This shows the significance of the variable. </a:t>
            </a:r>
          </a:p>
        </p:txBody>
      </p:sp>
    </p:spTree>
    <p:extLst>
      <p:ext uri="{BB962C8B-B14F-4D97-AF65-F5344CB8AC3E}">
        <p14:creationId xmlns:p14="http://schemas.microsoft.com/office/powerpoint/2010/main" val="1794251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93D6E-F700-FB4D-8333-A087C39ACBA6}"/>
              </a:ext>
            </a:extLst>
          </p:cNvPr>
          <p:cNvSpPr txBox="1"/>
          <p:nvPr/>
        </p:nvSpPr>
        <p:spPr>
          <a:xfrm>
            <a:off x="584026" y="2967349"/>
            <a:ext cx="11040127" cy="1061829"/>
          </a:xfrm>
          <a:prstGeom prst="rect">
            <a:avLst/>
          </a:prstGeom>
          <a:noFill/>
        </p:spPr>
        <p:txBody>
          <a:bodyPr wrap="square" lIns="91440" tIns="45720" rIns="91440" bIns="45720" rtlCol="0" anchor="t">
            <a:spAutoFit/>
          </a:bodyPr>
          <a:lstStyle/>
          <a:p>
            <a:pPr algn="ctr"/>
            <a:r>
              <a:rPr lang="en-US" sz="6300" dirty="0">
                <a:solidFill>
                  <a:srgbClr val="FB6400"/>
                </a:solidFill>
                <a:latin typeface="FjallaOne"/>
              </a:rPr>
              <a:t>DEPLOYMENT </a:t>
            </a:r>
            <a:endParaRPr lang="en-US" sz="6300" dirty="0">
              <a:solidFill>
                <a:srgbClr val="FB6400"/>
              </a:solidFill>
              <a:latin typeface="FjallaOne" panose="02000506040000020004" pitchFamily="2" charset="77"/>
            </a:endParaRPr>
          </a:p>
        </p:txBody>
      </p:sp>
    </p:spTree>
    <p:extLst>
      <p:ext uri="{BB962C8B-B14F-4D97-AF65-F5344CB8AC3E}">
        <p14:creationId xmlns:p14="http://schemas.microsoft.com/office/powerpoint/2010/main" val="720444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r>
              <a:rPr lang="en-US" sz="4800" dirty="0">
                <a:solidFill>
                  <a:srgbClr val="FB6400"/>
                </a:solidFill>
                <a:latin typeface="FjallaOne"/>
              </a:rPr>
              <a:t>NOTABLE VARIABLES </a:t>
            </a:r>
            <a:endParaRPr lang="en-US" sz="4800" dirty="0">
              <a:solidFill>
                <a:srgbClr val="FB6400"/>
              </a:solidFill>
              <a:latin typeface="FjallaOne" panose="02000506040000020004" pitchFamily="2" charset="77"/>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521222" y="967519"/>
            <a:ext cx="11693274" cy="4353781"/>
          </a:xfrm>
          <a:prstGeom prst="rect">
            <a:avLst/>
          </a:prstGeom>
          <a:noFill/>
        </p:spPr>
        <p:txBody>
          <a:bodyPr wrap="square" lIns="91440" tIns="45720" rIns="91440" bIns="45720" rtlCol="0" anchor="t">
            <a:noAutofit/>
          </a:bodyPr>
          <a:lstStyle/>
          <a:p>
            <a:pPr marL="457200" indent="-457200">
              <a:buFont typeface="Arial"/>
              <a:buChar char="•"/>
            </a:pPr>
            <a:endParaRPr lang="en-US" sz="3200" dirty="0">
              <a:latin typeface="Gotham Narrow Book"/>
              <a:cs typeface="Arial"/>
            </a:endParaRPr>
          </a:p>
          <a:p>
            <a:pPr marL="914400" lvl="1" indent="-457200">
              <a:buFont typeface="Arial,Sans-Serif"/>
              <a:buChar char="•"/>
            </a:pPr>
            <a:r>
              <a:rPr lang="en-US" sz="3200" dirty="0">
                <a:latin typeface="Arial"/>
                <a:cs typeface="Arial"/>
              </a:rPr>
              <a:t>Two most important variable for driver injury severity </a:t>
            </a:r>
          </a:p>
          <a:p>
            <a:pPr marL="1371600" lvl="2" indent="-457200">
              <a:buFont typeface="Arial,Sans-Serif"/>
              <a:buChar char="•"/>
            </a:pPr>
            <a:r>
              <a:rPr lang="en-US" sz="3200" dirty="0">
                <a:latin typeface="Arial"/>
                <a:cs typeface="Arial"/>
              </a:rPr>
              <a:t>Ejection from the car</a:t>
            </a:r>
          </a:p>
          <a:p>
            <a:pPr marL="1371600" lvl="2" indent="-457200">
              <a:buFont typeface="Arial,Sans-Serif"/>
              <a:buChar char="•"/>
            </a:pPr>
            <a:r>
              <a:rPr lang="en-US" sz="3200" dirty="0">
                <a:latin typeface="Arial"/>
                <a:cs typeface="Arial"/>
              </a:rPr>
              <a:t>Restrain use (seat belts) </a:t>
            </a:r>
            <a:endParaRPr lang="en-US" dirty="0"/>
          </a:p>
          <a:p>
            <a:pPr lvl="2"/>
            <a:endParaRPr lang="en-US" sz="3200" dirty="0">
              <a:latin typeface="Arial"/>
              <a:cs typeface="Arial"/>
            </a:endParaRPr>
          </a:p>
          <a:p>
            <a:pPr marL="914400" lvl="1" indent="-457200">
              <a:buFont typeface="Arial"/>
              <a:buChar char="•"/>
            </a:pPr>
            <a:r>
              <a:rPr lang="en-US" sz="3200" dirty="0">
                <a:latin typeface="Gotham Narrow Book"/>
                <a:cs typeface="Arial"/>
              </a:rPr>
              <a:t>Other notable variables </a:t>
            </a:r>
            <a:endParaRPr lang="en-US" dirty="0"/>
          </a:p>
          <a:p>
            <a:pPr marL="1371600" lvl="2" indent="-457200">
              <a:buFont typeface="Arial"/>
              <a:buChar char="•"/>
            </a:pPr>
            <a:r>
              <a:rPr lang="en-US" sz="3200" dirty="0">
                <a:latin typeface="Gotham Narrow Book"/>
                <a:cs typeface="Arial"/>
              </a:rPr>
              <a:t>Air bag use </a:t>
            </a:r>
          </a:p>
          <a:p>
            <a:pPr marL="1371600" lvl="2" indent="-457200">
              <a:buFont typeface="Arial"/>
              <a:buChar char="•"/>
            </a:pPr>
            <a:r>
              <a:rPr lang="en-US" sz="3200" dirty="0">
                <a:latin typeface="Gotham Narrow Book"/>
                <a:cs typeface="Arial"/>
              </a:rPr>
              <a:t>Damage to car </a:t>
            </a:r>
          </a:p>
          <a:p>
            <a:pPr marL="1371600" lvl="2" indent="-457200">
              <a:buFont typeface="Arial"/>
              <a:buChar char="•"/>
            </a:pPr>
            <a:r>
              <a:rPr lang="en-US" sz="3200" dirty="0">
                <a:latin typeface="Gotham Narrow Book"/>
                <a:cs typeface="Arial"/>
              </a:rPr>
              <a:t>How the occupant was thrown </a:t>
            </a:r>
          </a:p>
          <a:p>
            <a:pPr marL="914400" lvl="1" indent="-457200">
              <a:buFont typeface="Arial"/>
              <a:buChar char="•"/>
            </a:pPr>
            <a:endParaRPr lang="en-US" dirty="0">
              <a:latin typeface="Calibri" panose="020F0502020204030204"/>
              <a:cs typeface="Calibri" panose="020F0502020204030204"/>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spTree>
    <p:extLst>
      <p:ext uri="{BB962C8B-B14F-4D97-AF65-F5344CB8AC3E}">
        <p14:creationId xmlns:p14="http://schemas.microsoft.com/office/powerpoint/2010/main" val="4163962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r>
              <a:rPr lang="en-US" sz="4800" dirty="0">
                <a:solidFill>
                  <a:srgbClr val="FB6400"/>
                </a:solidFill>
                <a:latin typeface="FjallaOne"/>
              </a:rPr>
              <a:t>INTERVENTION EFFORTS </a:t>
            </a:r>
            <a:endParaRPr lang="en-US" sz="4800" dirty="0">
              <a:solidFill>
                <a:srgbClr val="FB6400"/>
              </a:solidFill>
              <a:latin typeface="FjallaOne" panose="02000506040000020004" pitchFamily="2" charset="77"/>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626539" y="1772884"/>
            <a:ext cx="11575567" cy="3548416"/>
          </a:xfrm>
          <a:prstGeom prst="rect">
            <a:avLst/>
          </a:prstGeom>
          <a:noFill/>
        </p:spPr>
        <p:txBody>
          <a:bodyPr wrap="square" lIns="91440" tIns="45720" rIns="91440" bIns="45720" rtlCol="0" anchor="t">
            <a:noAutofit/>
          </a:bodyPr>
          <a:lstStyle/>
          <a:p>
            <a:pPr marL="457200" indent="-457200">
              <a:buFont typeface="Arial"/>
              <a:buChar char="•"/>
            </a:pPr>
            <a:r>
              <a:rPr lang="en-US" sz="3200" dirty="0">
                <a:latin typeface="Gotham Narrow Book"/>
                <a:cs typeface="Arial"/>
              </a:rPr>
              <a:t>Seat belt use is a controllable variable that impacts injury severity </a:t>
            </a:r>
          </a:p>
          <a:p>
            <a:pPr marL="914400" lvl="1" indent="-457200">
              <a:buFont typeface="Arial"/>
              <a:buChar char="•"/>
            </a:pPr>
            <a:r>
              <a:rPr lang="en-US" sz="3200" dirty="0">
                <a:latin typeface="Gotham Narrow Book"/>
                <a:cs typeface="Arial"/>
              </a:rPr>
              <a:t>"Click it or ticket" campaign </a:t>
            </a:r>
          </a:p>
          <a:p>
            <a:pPr marL="914400" lvl="1" indent="-457200">
              <a:buFont typeface="Arial"/>
              <a:buChar char="•"/>
            </a:pPr>
            <a:r>
              <a:rPr lang="en-US" sz="3200" dirty="0">
                <a:latin typeface="Gotham Narrow Book"/>
                <a:cs typeface="Arial"/>
              </a:rPr>
              <a:t>Enhanced seat belt reminder systems (beeping and flashing warning signs) are effective at nudging people towards seat belt use </a:t>
            </a:r>
          </a:p>
          <a:p>
            <a:pPr marL="914400" lvl="1" indent="-457200">
              <a:buFont typeface="Arial"/>
              <a:buChar char="•"/>
            </a:pPr>
            <a:endParaRPr lang="en-US" dirty="0">
              <a:latin typeface="Calibri" panose="020F0502020204030204"/>
              <a:cs typeface="Calibri" panose="020F0502020204030204"/>
            </a:endParaRPr>
          </a:p>
          <a:p>
            <a:pPr marL="914400" lvl="1" indent="-457200">
              <a:buFont typeface="Arial"/>
              <a:buChar char="•"/>
            </a:pPr>
            <a:endParaRPr lang="en-US" sz="3200" dirty="0">
              <a:latin typeface="Gotham Narrow Book"/>
              <a:cs typeface="Arial"/>
            </a:endParaRPr>
          </a:p>
          <a:p>
            <a:pPr marL="914400" lvl="1" indent="-457200">
              <a:buFont typeface="Arial"/>
              <a:buChar char="•"/>
            </a:pPr>
            <a:endParaRPr lang="en-US" sz="3200" dirty="0">
              <a:latin typeface="Gotham Narrow Book"/>
              <a:cs typeface="Arial"/>
            </a:endParaRPr>
          </a:p>
        </p:txBody>
      </p:sp>
      <p:sp>
        <p:nvSpPr>
          <p:cNvPr id="3" name="TextBox 2">
            <a:extLst>
              <a:ext uri="{FF2B5EF4-FFF2-40B4-BE49-F238E27FC236}">
                <a16:creationId xmlns:a16="http://schemas.microsoft.com/office/drawing/2014/main" id="{64E6CE72-FC55-5590-3384-4A73112A9032}"/>
              </a:ext>
            </a:extLst>
          </p:cNvPr>
          <p:cNvSpPr txBox="1"/>
          <p:nvPr/>
        </p:nvSpPr>
        <p:spPr>
          <a:xfrm>
            <a:off x="577850" y="1127343"/>
            <a:ext cx="11040127" cy="461665"/>
          </a:xfrm>
          <a:prstGeom prst="rect">
            <a:avLst/>
          </a:prstGeom>
          <a:noFill/>
        </p:spPr>
        <p:txBody>
          <a:bodyPr wrap="square" lIns="91440" tIns="45720" rIns="91440" bIns="45720" rtlCol="0" anchor="t">
            <a:spAutoFit/>
          </a:bodyPr>
          <a:lstStyle/>
          <a:p>
            <a:r>
              <a:rPr lang="en-US" sz="2400" b="1" dirty="0">
                <a:solidFill>
                  <a:srgbClr val="63666A"/>
                </a:solidFill>
                <a:latin typeface="Gotham Narrow Bold"/>
              </a:rPr>
              <a:t>RESTRAINT USE </a:t>
            </a:r>
            <a:endParaRPr lang="en-US" sz="2400" b="1" dirty="0">
              <a:solidFill>
                <a:srgbClr val="63666A"/>
              </a:solidFill>
              <a:latin typeface="Gotham Narrow Bold" pitchFamily="2" charset="0"/>
            </a:endParaRPr>
          </a:p>
        </p:txBody>
      </p:sp>
      <p:pic>
        <p:nvPicPr>
          <p:cNvPr id="4" name="Picture 3" descr="A sign with text and a person in a red and blue design&#10;&#10;Description automatically generated">
            <a:extLst>
              <a:ext uri="{FF2B5EF4-FFF2-40B4-BE49-F238E27FC236}">
                <a16:creationId xmlns:a16="http://schemas.microsoft.com/office/drawing/2014/main" id="{47980DA8-9E74-3175-47B2-338D9A18B74C}"/>
              </a:ext>
            </a:extLst>
          </p:cNvPr>
          <p:cNvPicPr>
            <a:picLocks noChangeAspect="1"/>
          </p:cNvPicPr>
          <p:nvPr/>
        </p:nvPicPr>
        <p:blipFill>
          <a:blip r:embed="rId4"/>
          <a:stretch>
            <a:fillRect/>
          </a:stretch>
        </p:blipFill>
        <p:spPr>
          <a:xfrm>
            <a:off x="7823318" y="4379916"/>
            <a:ext cx="4007004" cy="2250520"/>
          </a:xfrm>
          <a:prstGeom prst="rect">
            <a:avLst/>
          </a:prstGeom>
        </p:spPr>
      </p:pic>
    </p:spTree>
    <p:extLst>
      <p:ext uri="{BB962C8B-B14F-4D97-AF65-F5344CB8AC3E}">
        <p14:creationId xmlns:p14="http://schemas.microsoft.com/office/powerpoint/2010/main" val="1174290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93D6E-F700-FB4D-8333-A087C39ACBA6}"/>
              </a:ext>
            </a:extLst>
          </p:cNvPr>
          <p:cNvSpPr txBox="1"/>
          <p:nvPr/>
        </p:nvSpPr>
        <p:spPr>
          <a:xfrm>
            <a:off x="575936" y="2898085"/>
            <a:ext cx="11040127" cy="1061829"/>
          </a:xfrm>
          <a:prstGeom prst="rect">
            <a:avLst/>
          </a:prstGeom>
          <a:noFill/>
        </p:spPr>
        <p:txBody>
          <a:bodyPr wrap="square" lIns="91440" tIns="45720" rIns="91440" bIns="45720" rtlCol="0" anchor="t">
            <a:spAutoFit/>
          </a:bodyPr>
          <a:lstStyle/>
          <a:p>
            <a:pPr algn="ctr"/>
            <a:r>
              <a:rPr lang="en-US" sz="6300" dirty="0">
                <a:solidFill>
                  <a:srgbClr val="FB6400"/>
                </a:solidFill>
                <a:latin typeface="FjallaOne"/>
              </a:rPr>
              <a:t>CONCLUSION </a:t>
            </a:r>
            <a:endParaRPr lang="en-US" sz="6300" dirty="0">
              <a:solidFill>
                <a:srgbClr val="FB6400"/>
              </a:solidFill>
              <a:latin typeface="FjallaOne" panose="02000506040000020004" pitchFamily="2" charset="77"/>
            </a:endParaRPr>
          </a:p>
        </p:txBody>
      </p:sp>
      <p:sp>
        <p:nvSpPr>
          <p:cNvPr id="2" name="TextBox 1">
            <a:extLst>
              <a:ext uri="{FF2B5EF4-FFF2-40B4-BE49-F238E27FC236}">
                <a16:creationId xmlns:a16="http://schemas.microsoft.com/office/drawing/2014/main" id="{3D9F3635-4D18-EE2A-D789-D19C6FFE109D}"/>
              </a:ext>
            </a:extLst>
          </p:cNvPr>
          <p:cNvSpPr txBox="1"/>
          <p:nvPr/>
        </p:nvSpPr>
        <p:spPr>
          <a:xfrm>
            <a:off x="476918" y="4063717"/>
            <a:ext cx="11040127" cy="1077218"/>
          </a:xfrm>
          <a:prstGeom prst="rect">
            <a:avLst/>
          </a:prstGeom>
          <a:noFill/>
        </p:spPr>
        <p:txBody>
          <a:bodyPr wrap="square" lIns="91440" tIns="45720" rIns="91440" bIns="45720" rtlCol="0" anchor="t">
            <a:spAutoFit/>
          </a:bodyPr>
          <a:lstStyle/>
          <a:p>
            <a:pPr algn="ctr"/>
            <a:r>
              <a:rPr lang="en-US" sz="3200" b="1" dirty="0">
                <a:solidFill>
                  <a:srgbClr val="63666A"/>
                </a:solidFill>
                <a:latin typeface="Gotham Narrow Bold"/>
              </a:rPr>
              <a:t>DRIVER INJURY SEVERITY MOST IMPACTED BY EJECTION &amp; RESTRAINT USE  </a:t>
            </a:r>
            <a:endParaRPr lang="en-US" sz="3200" b="1" dirty="0">
              <a:solidFill>
                <a:srgbClr val="63666A"/>
              </a:solidFill>
              <a:latin typeface="Gotham Narrow Bold" pitchFamily="2" charset="0"/>
            </a:endParaRPr>
          </a:p>
        </p:txBody>
      </p:sp>
    </p:spTree>
    <p:extLst>
      <p:ext uri="{BB962C8B-B14F-4D97-AF65-F5344CB8AC3E}">
        <p14:creationId xmlns:p14="http://schemas.microsoft.com/office/powerpoint/2010/main" val="19433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93D6E-F700-FB4D-8333-A087C39ACBA6}"/>
              </a:ext>
            </a:extLst>
          </p:cNvPr>
          <p:cNvSpPr txBox="1"/>
          <p:nvPr/>
        </p:nvSpPr>
        <p:spPr>
          <a:xfrm>
            <a:off x="584026" y="2967349"/>
            <a:ext cx="11040127" cy="1061829"/>
          </a:xfrm>
          <a:prstGeom prst="rect">
            <a:avLst/>
          </a:prstGeom>
          <a:noFill/>
        </p:spPr>
        <p:txBody>
          <a:bodyPr wrap="square" lIns="91440" tIns="45720" rIns="91440" bIns="45720" rtlCol="0" anchor="t">
            <a:spAutoFit/>
          </a:bodyPr>
          <a:lstStyle/>
          <a:p>
            <a:pPr algn="ctr"/>
            <a:r>
              <a:rPr lang="en-US" sz="6300">
                <a:solidFill>
                  <a:srgbClr val="FB6400"/>
                </a:solidFill>
                <a:latin typeface="FjallaOne"/>
              </a:rPr>
              <a:t>BUSINESS UNDERSTANDING</a:t>
            </a:r>
            <a:endParaRPr lang="en-US" sz="6300">
              <a:solidFill>
                <a:srgbClr val="FB6400"/>
              </a:solidFill>
              <a:latin typeface="FjallaOne" panose="02000506040000020004" pitchFamily="2" charset="77"/>
            </a:endParaRPr>
          </a:p>
        </p:txBody>
      </p:sp>
    </p:spTree>
    <p:extLst>
      <p:ext uri="{BB962C8B-B14F-4D97-AF65-F5344CB8AC3E}">
        <p14:creationId xmlns:p14="http://schemas.microsoft.com/office/powerpoint/2010/main" val="325254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D074894-0E99-894A-9B1A-0D7C79F5F6D7}"/>
              </a:ext>
            </a:extLst>
          </p:cNvPr>
          <p:cNvSpPr txBox="1"/>
          <p:nvPr/>
        </p:nvSpPr>
        <p:spPr>
          <a:xfrm>
            <a:off x="488950" y="225643"/>
            <a:ext cx="11040127" cy="461665"/>
          </a:xfrm>
          <a:prstGeom prst="rect">
            <a:avLst/>
          </a:prstGeom>
          <a:noFill/>
        </p:spPr>
        <p:txBody>
          <a:bodyPr wrap="square" lIns="91440" tIns="45720" rIns="91440" bIns="45720" rtlCol="0" anchor="t">
            <a:spAutoFit/>
          </a:bodyPr>
          <a:lstStyle/>
          <a:p>
            <a:r>
              <a:rPr lang="en-US" sz="2400" b="1">
                <a:solidFill>
                  <a:srgbClr val="63666A"/>
                </a:solidFill>
                <a:latin typeface="Gotham Narrow Bold"/>
              </a:rPr>
              <a:t>AUTOMOBILE SAFETY THROUGHOUT THE YEARS</a:t>
            </a:r>
            <a:endParaRPr lang="en-US" sz="2400" b="1">
              <a:solidFill>
                <a:srgbClr val="63666A"/>
              </a:solidFill>
              <a:latin typeface="Gotham Narrow Bold" pitchFamily="2" charset="0"/>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876822" y="1856519"/>
            <a:ext cx="10734804" cy="3515581"/>
          </a:xfrm>
          <a:prstGeom prst="rect">
            <a:avLst/>
          </a:prstGeom>
          <a:noFill/>
        </p:spPr>
        <p:txBody>
          <a:bodyPr wrap="square" lIns="91440" tIns="45720" rIns="91440" bIns="45720" rtlCol="0" anchor="t">
            <a:noAutofit/>
          </a:bodyPr>
          <a:lstStyle/>
          <a:p>
            <a:pPr>
              <a:lnSpc>
                <a:spcPct val="125000"/>
              </a:lnSpc>
            </a:pPr>
            <a:endParaRPr lang="en-US">
              <a:latin typeface="Gotham Narrow Book" pitchFamily="2" charset="0"/>
            </a:endParaRPr>
          </a:p>
        </p:txBody>
      </p:sp>
      <p:pic>
        <p:nvPicPr>
          <p:cNvPr id="2" name="Picture 1" descr="A graph showing the number of windscreen wipers&#10;&#10;Description automatically generated">
            <a:extLst>
              <a:ext uri="{FF2B5EF4-FFF2-40B4-BE49-F238E27FC236}">
                <a16:creationId xmlns:a16="http://schemas.microsoft.com/office/drawing/2014/main" id="{6A71BAC5-66F7-973F-4178-642F26BEAA98}"/>
              </a:ext>
            </a:extLst>
          </p:cNvPr>
          <p:cNvPicPr>
            <a:picLocks noChangeAspect="1"/>
          </p:cNvPicPr>
          <p:nvPr/>
        </p:nvPicPr>
        <p:blipFill>
          <a:blip r:embed="rId4"/>
          <a:stretch>
            <a:fillRect/>
          </a:stretch>
        </p:blipFill>
        <p:spPr>
          <a:xfrm>
            <a:off x="489339" y="965244"/>
            <a:ext cx="10076023" cy="5198620"/>
          </a:xfrm>
          <a:prstGeom prst="rect">
            <a:avLst/>
          </a:prstGeom>
        </p:spPr>
      </p:pic>
      <p:sp>
        <p:nvSpPr>
          <p:cNvPr id="3" name="TextBox 2">
            <a:extLst>
              <a:ext uri="{FF2B5EF4-FFF2-40B4-BE49-F238E27FC236}">
                <a16:creationId xmlns:a16="http://schemas.microsoft.com/office/drawing/2014/main" id="{4D8BE762-8E0E-180B-6C75-79EC4648B5B7}"/>
              </a:ext>
            </a:extLst>
          </p:cNvPr>
          <p:cNvSpPr txBox="1"/>
          <p:nvPr/>
        </p:nvSpPr>
        <p:spPr>
          <a:xfrm>
            <a:off x="720531" y="6161314"/>
            <a:ext cx="113087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Göhler, Simon &amp; Frey, Daniel &amp; Howard, Thomas. (2017). A model-based approach to associate complexity and robustness in engineering systems. Research in Engineering Design. 28. 10.1007/s00163-016-0236-1. </a:t>
            </a:r>
            <a:endParaRPr lang="en-US" sz="1200">
              <a:cs typeface="Calibri"/>
            </a:endParaRPr>
          </a:p>
        </p:txBody>
      </p:sp>
    </p:spTree>
    <p:extLst>
      <p:ext uri="{BB962C8B-B14F-4D97-AF65-F5344CB8AC3E}">
        <p14:creationId xmlns:p14="http://schemas.microsoft.com/office/powerpoint/2010/main" val="3817885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D074894-0E99-894A-9B1A-0D7C79F5F6D7}"/>
              </a:ext>
            </a:extLst>
          </p:cNvPr>
          <p:cNvSpPr txBox="1"/>
          <p:nvPr/>
        </p:nvSpPr>
        <p:spPr>
          <a:xfrm>
            <a:off x="571500" y="289143"/>
            <a:ext cx="11040127" cy="461665"/>
          </a:xfrm>
          <a:prstGeom prst="rect">
            <a:avLst/>
          </a:prstGeom>
          <a:noFill/>
        </p:spPr>
        <p:txBody>
          <a:bodyPr wrap="square" lIns="91440" tIns="45720" rIns="91440" bIns="45720" rtlCol="0" anchor="t">
            <a:spAutoFit/>
          </a:bodyPr>
          <a:lstStyle/>
          <a:p>
            <a:r>
              <a:rPr lang="en-US" sz="2400" b="1">
                <a:solidFill>
                  <a:srgbClr val="63666A"/>
                </a:solidFill>
                <a:latin typeface="Gotham Narrow Bold"/>
              </a:rPr>
              <a:t>IMPACT OF COVID-19 </a:t>
            </a:r>
            <a:endParaRPr lang="en-US" sz="2400" b="1">
              <a:solidFill>
                <a:srgbClr val="63666A"/>
              </a:solidFill>
              <a:latin typeface="Gotham Narrow Bold" pitchFamily="2" charset="0"/>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572022" y="973869"/>
            <a:ext cx="11268204" cy="4341081"/>
          </a:xfrm>
          <a:prstGeom prst="rect">
            <a:avLst/>
          </a:prstGeom>
          <a:noFill/>
        </p:spPr>
        <p:txBody>
          <a:bodyPr wrap="square" lIns="91440" tIns="45720" rIns="91440" bIns="45720" rtlCol="0" anchor="t">
            <a:noAutofit/>
          </a:bodyPr>
          <a:lstStyle/>
          <a:p>
            <a:pPr algn="ctr">
              <a:lnSpc>
                <a:spcPct val="125000"/>
              </a:lnSpc>
            </a:pPr>
            <a:r>
              <a:rPr lang="en-US" sz="4000" i="1">
                <a:latin typeface="Gotham Narrow Book"/>
              </a:rPr>
              <a:t>COVID-19 reduced traffic </a:t>
            </a:r>
            <a:endParaRPr lang="en-US" sz="4000" b="1" i="1">
              <a:solidFill>
                <a:srgbClr val="E26820"/>
              </a:solidFill>
              <a:latin typeface="Gotham Narrow Book"/>
            </a:endParaRPr>
          </a:p>
          <a:p>
            <a:pPr algn="ctr">
              <a:lnSpc>
                <a:spcPct val="125000"/>
              </a:lnSpc>
            </a:pPr>
            <a:r>
              <a:rPr lang="en-US" sz="4000" i="1">
                <a:solidFill>
                  <a:srgbClr val="E26820"/>
                </a:solidFill>
                <a:latin typeface="Gotham Narrow Book"/>
              </a:rPr>
              <a:t>HOWEVER....</a:t>
            </a:r>
          </a:p>
          <a:p>
            <a:pPr algn="ctr">
              <a:lnSpc>
                <a:spcPct val="125000"/>
              </a:lnSpc>
            </a:pPr>
            <a:endParaRPr lang="en-US" sz="4000" i="1">
              <a:solidFill>
                <a:srgbClr val="E26820"/>
              </a:solidFill>
              <a:latin typeface="Gotham Narrow Book"/>
            </a:endParaRPr>
          </a:p>
          <a:p>
            <a:pPr marL="457200" indent="-457200">
              <a:lnSpc>
                <a:spcPct val="125000"/>
              </a:lnSpc>
              <a:buFont typeface="Arial"/>
              <a:buChar char="•"/>
            </a:pPr>
            <a:r>
              <a:rPr lang="en-US" sz="2800">
                <a:latin typeface="Gotham Narrow Book"/>
              </a:rPr>
              <a:t>17% increase in vehicle fatalities was noted between 2019 – 2021</a:t>
            </a:r>
            <a:endParaRPr lang="en-US">
              <a:latin typeface="Calibri" panose="020F0502020204030204"/>
              <a:cs typeface="Calibri" panose="020F0502020204030204"/>
            </a:endParaRPr>
          </a:p>
          <a:p>
            <a:pPr marL="457200" indent="-457200">
              <a:lnSpc>
                <a:spcPct val="125000"/>
              </a:lnSpc>
              <a:buFont typeface="Arial"/>
              <a:buChar char="•"/>
            </a:pPr>
            <a:r>
              <a:rPr lang="en-US" sz="2800">
                <a:latin typeface="Gotham Narrow Book"/>
                <a:cs typeface="Calibri" panose="020F0502020204030204"/>
              </a:rPr>
              <a:t>108% increase in traffic speed on Midtown Ave in NYC</a:t>
            </a:r>
          </a:p>
          <a:p>
            <a:pPr marL="457200" indent="-457200">
              <a:lnSpc>
                <a:spcPct val="125000"/>
              </a:lnSpc>
              <a:buFont typeface="Arial"/>
              <a:buChar char="•"/>
            </a:pPr>
            <a:r>
              <a:rPr lang="en-US" sz="2800">
                <a:latin typeface="Gotham Narrow Book"/>
                <a:cs typeface="Calibri" panose="020F0502020204030204"/>
              </a:rPr>
              <a:t>Increase in risky behaviors (drunk driving, sudden lane changes) </a:t>
            </a:r>
          </a:p>
          <a:p>
            <a:pPr marL="457200" indent="-457200">
              <a:lnSpc>
                <a:spcPct val="125000"/>
              </a:lnSpc>
              <a:buFont typeface="Arial"/>
              <a:buChar char="•"/>
            </a:pPr>
            <a:r>
              <a:rPr lang="en-US" sz="2800">
                <a:latin typeface="Gotham Narrow Book"/>
                <a:cs typeface="Calibri" panose="020F0502020204030204"/>
              </a:rPr>
              <a:t>Accelerates pre-COVID trend of increased motor vehicle deaths </a:t>
            </a:r>
          </a:p>
          <a:p>
            <a:pPr marL="457200" indent="-457200">
              <a:lnSpc>
                <a:spcPct val="125000"/>
              </a:lnSpc>
              <a:buFont typeface="Arial"/>
              <a:buChar char="•"/>
            </a:pPr>
            <a:endParaRPr lang="en-US" sz="2800">
              <a:latin typeface="Gotham Narrow Book"/>
              <a:cs typeface="Calibri" panose="020F0502020204030204"/>
            </a:endParaRPr>
          </a:p>
        </p:txBody>
      </p:sp>
    </p:spTree>
    <p:extLst>
      <p:ext uri="{BB962C8B-B14F-4D97-AF65-F5344CB8AC3E}">
        <p14:creationId xmlns:p14="http://schemas.microsoft.com/office/powerpoint/2010/main" val="766997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20526" y="398919"/>
            <a:ext cx="11040127" cy="830997"/>
          </a:xfrm>
          <a:prstGeom prst="rect">
            <a:avLst/>
          </a:prstGeom>
          <a:noFill/>
        </p:spPr>
        <p:txBody>
          <a:bodyPr wrap="square" lIns="91440" tIns="45720" rIns="91440" bIns="45720" rtlCol="0" anchor="t">
            <a:spAutoFit/>
          </a:bodyPr>
          <a:lstStyle/>
          <a:p>
            <a:r>
              <a:rPr lang="en-US" sz="4800">
                <a:solidFill>
                  <a:srgbClr val="FB6400"/>
                </a:solidFill>
                <a:latin typeface="FjallaOne"/>
              </a:rPr>
              <a:t>INCREASING SAFETY </a:t>
            </a:r>
            <a:endParaRPr lang="en-US" sz="4800">
              <a:solidFill>
                <a:srgbClr val="FB6400"/>
              </a:solidFill>
              <a:latin typeface="FjallaOne" panose="02000506040000020004" pitchFamily="2" charset="77"/>
            </a:endParaRPr>
          </a:p>
        </p:txBody>
      </p:sp>
      <p:sp>
        <p:nvSpPr>
          <p:cNvPr id="11" name="TextBox 10">
            <a:extLst>
              <a:ext uri="{FF2B5EF4-FFF2-40B4-BE49-F238E27FC236}">
                <a16:creationId xmlns:a16="http://schemas.microsoft.com/office/drawing/2014/main" id="{DD074894-0E99-894A-9B1A-0D7C79F5F6D7}"/>
              </a:ext>
            </a:extLst>
          </p:cNvPr>
          <p:cNvSpPr txBox="1"/>
          <p:nvPr/>
        </p:nvSpPr>
        <p:spPr>
          <a:xfrm>
            <a:off x="577850" y="1127343"/>
            <a:ext cx="11040127" cy="461665"/>
          </a:xfrm>
          <a:prstGeom prst="rect">
            <a:avLst/>
          </a:prstGeom>
          <a:noFill/>
        </p:spPr>
        <p:txBody>
          <a:bodyPr wrap="square" lIns="91440" tIns="45720" rIns="91440" bIns="45720" rtlCol="0" anchor="t">
            <a:spAutoFit/>
          </a:bodyPr>
          <a:lstStyle/>
          <a:p>
            <a:r>
              <a:rPr lang="en-US" sz="2400" b="1">
                <a:solidFill>
                  <a:srgbClr val="63666A"/>
                </a:solidFill>
                <a:latin typeface="Gotham Narrow Bold"/>
              </a:rPr>
              <a:t>EFFORTS TO DECREASE ROAD RISK  </a:t>
            </a:r>
            <a:endParaRPr lang="en-US" sz="2400" b="1">
              <a:solidFill>
                <a:srgbClr val="63666A"/>
              </a:solidFill>
              <a:latin typeface="Gotham Narrow Bold" pitchFamily="2" charset="0"/>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254522" y="1875569"/>
            <a:ext cx="6289804" cy="3648931"/>
          </a:xfrm>
          <a:prstGeom prst="rect">
            <a:avLst/>
          </a:prstGeom>
          <a:noFill/>
        </p:spPr>
        <p:txBody>
          <a:bodyPr wrap="square" lIns="91440" tIns="45720" rIns="91440" bIns="45720" rtlCol="0" anchor="t">
            <a:noAutofit/>
          </a:bodyPr>
          <a:lstStyle/>
          <a:p>
            <a:pPr marL="457200" indent="-457200">
              <a:buFont typeface="Arial"/>
              <a:buChar char="•"/>
            </a:pPr>
            <a:r>
              <a:rPr lang="en-US" sz="3200">
                <a:latin typeface="Gotham Narrow Book"/>
                <a:cs typeface="Arial"/>
              </a:rPr>
              <a:t>Insurance companies offer telemetric devices to collect driving data</a:t>
            </a:r>
            <a:endParaRPr lang="en-US"/>
          </a:p>
          <a:p>
            <a:endParaRPr lang="en-US" sz="3200">
              <a:latin typeface="Gotham Narrow Book"/>
              <a:cs typeface="Arial"/>
            </a:endParaRPr>
          </a:p>
          <a:p>
            <a:pPr marL="457200" indent="-457200">
              <a:buChar char="•"/>
            </a:pPr>
            <a:r>
              <a:rPr lang="en-US" sz="3200">
                <a:latin typeface="Gotham Narrow Book"/>
                <a:cs typeface="Arial"/>
              </a:rPr>
              <a:t>Car manufacturers continue to develop safety technologies </a:t>
            </a:r>
          </a:p>
        </p:txBody>
      </p:sp>
      <p:pic>
        <p:nvPicPr>
          <p:cNvPr id="2" name="Picture 1" descr="A sign on the road&#10;&#10;Description automatically generated">
            <a:extLst>
              <a:ext uri="{FF2B5EF4-FFF2-40B4-BE49-F238E27FC236}">
                <a16:creationId xmlns:a16="http://schemas.microsoft.com/office/drawing/2014/main" id="{C267B84B-4330-8AF1-96AC-7F3A505EA270}"/>
              </a:ext>
            </a:extLst>
          </p:cNvPr>
          <p:cNvPicPr>
            <a:picLocks noChangeAspect="1"/>
          </p:cNvPicPr>
          <p:nvPr/>
        </p:nvPicPr>
        <p:blipFill>
          <a:blip r:embed="rId4"/>
          <a:stretch>
            <a:fillRect/>
          </a:stretch>
        </p:blipFill>
        <p:spPr>
          <a:xfrm>
            <a:off x="7162800" y="1281990"/>
            <a:ext cx="4667250" cy="2268370"/>
          </a:xfrm>
          <a:prstGeom prst="rect">
            <a:avLst/>
          </a:prstGeom>
        </p:spPr>
      </p:pic>
      <p:sp>
        <p:nvSpPr>
          <p:cNvPr id="3" name="TextBox 2">
            <a:extLst>
              <a:ext uri="{FF2B5EF4-FFF2-40B4-BE49-F238E27FC236}">
                <a16:creationId xmlns:a16="http://schemas.microsoft.com/office/drawing/2014/main" id="{3734493E-E372-4A3C-AB1F-89E07BBBCC61}"/>
              </a:ext>
            </a:extLst>
          </p:cNvPr>
          <p:cNvSpPr txBox="1"/>
          <p:nvPr/>
        </p:nvSpPr>
        <p:spPr>
          <a:xfrm>
            <a:off x="7165340" y="3549650"/>
            <a:ext cx="32283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rgbClr val="333333"/>
                </a:solidFill>
                <a:ea typeface="+mn-lt"/>
                <a:cs typeface="+mn-lt"/>
              </a:rPr>
              <a:t>Photo: Arizona Dept. of Transporation</a:t>
            </a:r>
            <a:endParaRPr lang="en-US"/>
          </a:p>
        </p:txBody>
      </p:sp>
      <p:sp>
        <p:nvSpPr>
          <p:cNvPr id="5" name="TextBox 4">
            <a:extLst>
              <a:ext uri="{FF2B5EF4-FFF2-40B4-BE49-F238E27FC236}">
                <a16:creationId xmlns:a16="http://schemas.microsoft.com/office/drawing/2014/main" id="{075189D3-BCCA-F978-0EFB-B1E6C8F9F88A}"/>
              </a:ext>
            </a:extLst>
          </p:cNvPr>
          <p:cNvSpPr txBox="1"/>
          <p:nvPr/>
        </p:nvSpPr>
        <p:spPr>
          <a:xfrm>
            <a:off x="6731521" y="3856769"/>
            <a:ext cx="5356354" cy="2931381"/>
          </a:xfrm>
          <a:prstGeom prst="rect">
            <a:avLst/>
          </a:prstGeom>
          <a:noFill/>
        </p:spPr>
        <p:txBody>
          <a:bodyPr wrap="square" lIns="91440" tIns="45720" rIns="91440" bIns="45720" rtlCol="0" anchor="t">
            <a:noAutofit/>
          </a:bodyPr>
          <a:lstStyle/>
          <a:p>
            <a:pPr marL="457200" indent="-457200">
              <a:buChar char="•"/>
            </a:pPr>
            <a:r>
              <a:rPr lang="en-US" sz="3200">
                <a:latin typeface="Gotham Narrow Book"/>
                <a:cs typeface="Arial"/>
              </a:rPr>
              <a:t>Local governments have tried humorous safety campaigns </a:t>
            </a:r>
          </a:p>
          <a:p>
            <a:pPr marL="457200" indent="-457200">
              <a:buChar char="•"/>
            </a:pPr>
            <a:endParaRPr lang="en-US" sz="3200">
              <a:latin typeface="Gotham Narrow Book"/>
              <a:cs typeface="Arial"/>
            </a:endParaRPr>
          </a:p>
        </p:txBody>
      </p:sp>
    </p:spTree>
    <p:extLst>
      <p:ext uri="{BB962C8B-B14F-4D97-AF65-F5344CB8AC3E}">
        <p14:creationId xmlns:p14="http://schemas.microsoft.com/office/powerpoint/2010/main" val="404900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71DA5C-13E2-A149-B419-F04D98AC3511}"/>
              </a:ext>
            </a:extLst>
          </p:cNvPr>
          <p:cNvSpPr txBox="1"/>
          <p:nvPr/>
        </p:nvSpPr>
        <p:spPr>
          <a:xfrm>
            <a:off x="507826" y="246519"/>
            <a:ext cx="11040127" cy="830997"/>
          </a:xfrm>
          <a:prstGeom prst="rect">
            <a:avLst/>
          </a:prstGeom>
          <a:noFill/>
        </p:spPr>
        <p:txBody>
          <a:bodyPr wrap="square" lIns="91440" tIns="45720" rIns="91440" bIns="45720" rtlCol="0" anchor="t">
            <a:spAutoFit/>
          </a:bodyPr>
          <a:lstStyle/>
          <a:p>
            <a:r>
              <a:rPr lang="en-US" sz="4800">
                <a:solidFill>
                  <a:srgbClr val="FB6400"/>
                </a:solidFill>
                <a:latin typeface="FjallaOne"/>
              </a:rPr>
              <a:t>FUTURE QUESTIONS</a:t>
            </a:r>
            <a:endParaRPr lang="en-US" sz="4800">
              <a:solidFill>
                <a:srgbClr val="FB6400"/>
              </a:solidFill>
              <a:latin typeface="FjallaOne" panose="02000506040000020004" pitchFamily="2" charset="77"/>
            </a:endParaRPr>
          </a:p>
        </p:txBody>
      </p:sp>
      <p:sp>
        <p:nvSpPr>
          <p:cNvPr id="11" name="TextBox 10">
            <a:extLst>
              <a:ext uri="{FF2B5EF4-FFF2-40B4-BE49-F238E27FC236}">
                <a16:creationId xmlns:a16="http://schemas.microsoft.com/office/drawing/2014/main" id="{DD074894-0E99-894A-9B1A-0D7C79F5F6D7}"/>
              </a:ext>
            </a:extLst>
          </p:cNvPr>
          <p:cNvSpPr txBox="1"/>
          <p:nvPr/>
        </p:nvSpPr>
        <p:spPr>
          <a:xfrm>
            <a:off x="577850" y="1076543"/>
            <a:ext cx="11040127" cy="461665"/>
          </a:xfrm>
          <a:prstGeom prst="rect">
            <a:avLst/>
          </a:prstGeom>
          <a:noFill/>
        </p:spPr>
        <p:txBody>
          <a:bodyPr wrap="square" lIns="91440" tIns="45720" rIns="91440" bIns="45720" rtlCol="0" anchor="t">
            <a:spAutoFit/>
          </a:bodyPr>
          <a:lstStyle/>
          <a:p>
            <a:r>
              <a:rPr lang="en-US" sz="2400" b="1">
                <a:solidFill>
                  <a:srgbClr val="63666A"/>
                </a:solidFill>
                <a:latin typeface="Gotham Narrow Bold"/>
              </a:rPr>
              <a:t>AUTONOMOUS VEHICLES</a:t>
            </a:r>
            <a:endParaRPr lang="en-US" sz="2400" b="1">
              <a:solidFill>
                <a:srgbClr val="63666A"/>
              </a:solidFill>
              <a:latin typeface="Gotham Narrow Bold" pitchFamily="2" charset="0"/>
            </a:endParaRPr>
          </a:p>
        </p:txBody>
      </p:sp>
      <p:sp>
        <p:nvSpPr>
          <p:cNvPr id="5" name="TextBox 4">
            <a:extLst>
              <a:ext uri="{FF2B5EF4-FFF2-40B4-BE49-F238E27FC236}">
                <a16:creationId xmlns:a16="http://schemas.microsoft.com/office/drawing/2014/main" id="{8F5FBD2F-A355-F285-0EEE-6BE54E93BAEA}"/>
              </a:ext>
            </a:extLst>
          </p:cNvPr>
          <p:cNvSpPr txBox="1"/>
          <p:nvPr/>
        </p:nvSpPr>
        <p:spPr>
          <a:xfrm>
            <a:off x="648222" y="1875569"/>
            <a:ext cx="11065004" cy="3648931"/>
          </a:xfrm>
          <a:prstGeom prst="rect">
            <a:avLst/>
          </a:prstGeom>
          <a:noFill/>
        </p:spPr>
        <p:txBody>
          <a:bodyPr wrap="square" lIns="91440" tIns="45720" rIns="91440" bIns="45720" rtlCol="0" anchor="t">
            <a:noAutofit/>
          </a:bodyPr>
          <a:lstStyle/>
          <a:p>
            <a:pPr algn="ctr"/>
            <a:r>
              <a:rPr lang="en-US" sz="3200">
                <a:latin typeface="Gotham Narrow Book"/>
                <a:cs typeface="Arial"/>
              </a:rPr>
              <a:t>San Franisco permitted driverless taxis, however, some feel this is premature after a series of incidents. </a:t>
            </a:r>
          </a:p>
          <a:p>
            <a:pPr algn="ctr"/>
            <a:endParaRPr lang="en-US" sz="3200">
              <a:latin typeface="Gotham Narrow Book"/>
              <a:cs typeface="Arial"/>
            </a:endParaRPr>
          </a:p>
          <a:p>
            <a:pPr algn="ctr"/>
            <a:r>
              <a:rPr lang="en-US" sz="3200">
                <a:latin typeface="Gotham Narrow Book"/>
                <a:cs typeface="Arial"/>
              </a:rPr>
              <a:t>Technology will always have limitations and issues. The question for the data is... </a:t>
            </a:r>
            <a:endParaRPr lang="en-US"/>
          </a:p>
          <a:p>
            <a:pPr algn="ctr"/>
            <a:endParaRPr lang="en-US" sz="3200">
              <a:latin typeface="Gotham Narrow Book"/>
              <a:cs typeface="Arial"/>
            </a:endParaRPr>
          </a:p>
          <a:p>
            <a:pPr algn="ctr"/>
            <a:endParaRPr lang="en-US" sz="4000" i="1">
              <a:solidFill>
                <a:srgbClr val="E26820"/>
              </a:solidFill>
              <a:cs typeface="Calibri"/>
            </a:endParaRPr>
          </a:p>
          <a:p>
            <a:endParaRPr lang="en-US" sz="3200">
              <a:latin typeface="Gotham Narrow Book"/>
              <a:cs typeface="Arial"/>
            </a:endParaRPr>
          </a:p>
          <a:p>
            <a:pPr marL="457200" indent="-457200">
              <a:buChar char="•"/>
            </a:pPr>
            <a:endParaRPr lang="en-US" sz="3200">
              <a:latin typeface="Gotham Narrow Book"/>
              <a:cs typeface="Arial"/>
            </a:endParaRPr>
          </a:p>
        </p:txBody>
      </p:sp>
      <p:sp>
        <p:nvSpPr>
          <p:cNvPr id="6" name="TextBox 5">
            <a:extLst>
              <a:ext uri="{FF2B5EF4-FFF2-40B4-BE49-F238E27FC236}">
                <a16:creationId xmlns:a16="http://schemas.microsoft.com/office/drawing/2014/main" id="{2E4603E2-E6FA-0439-D455-72875ABD7176}"/>
              </a:ext>
            </a:extLst>
          </p:cNvPr>
          <p:cNvSpPr txBox="1"/>
          <p:nvPr/>
        </p:nvSpPr>
        <p:spPr>
          <a:xfrm>
            <a:off x="660226" y="4653419"/>
            <a:ext cx="11040127" cy="646331"/>
          </a:xfrm>
          <a:prstGeom prst="rect">
            <a:avLst/>
          </a:prstGeom>
          <a:noFill/>
        </p:spPr>
        <p:txBody>
          <a:bodyPr wrap="square" lIns="91440" tIns="45720" rIns="91440" bIns="45720" rtlCol="0" anchor="t">
            <a:spAutoFit/>
          </a:bodyPr>
          <a:lstStyle/>
          <a:p>
            <a:pPr algn="ctr"/>
            <a:r>
              <a:rPr lang="en-US" sz="3600" i="1">
                <a:solidFill>
                  <a:srgbClr val="FB6400"/>
                </a:solidFill>
                <a:latin typeface="FjallaOne"/>
              </a:rPr>
              <a:t>Are driverless cars safer than human operated cars?</a:t>
            </a:r>
            <a:endParaRPr lang="en-US" sz="3600" i="1">
              <a:solidFill>
                <a:srgbClr val="FB6400"/>
              </a:solidFill>
              <a:latin typeface="FjallaOne" panose="02000506040000020004" pitchFamily="2" charset="77"/>
            </a:endParaRPr>
          </a:p>
        </p:txBody>
      </p:sp>
    </p:spTree>
    <p:extLst>
      <p:ext uri="{BB962C8B-B14F-4D97-AF65-F5344CB8AC3E}">
        <p14:creationId xmlns:p14="http://schemas.microsoft.com/office/powerpoint/2010/main" val="9986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93D6E-F700-FB4D-8333-A087C39ACBA6}"/>
              </a:ext>
            </a:extLst>
          </p:cNvPr>
          <p:cNvSpPr txBox="1"/>
          <p:nvPr/>
        </p:nvSpPr>
        <p:spPr>
          <a:xfrm>
            <a:off x="584026" y="2967349"/>
            <a:ext cx="11040127" cy="1061829"/>
          </a:xfrm>
          <a:prstGeom prst="rect">
            <a:avLst/>
          </a:prstGeom>
          <a:noFill/>
        </p:spPr>
        <p:txBody>
          <a:bodyPr wrap="square" lIns="91440" tIns="45720" rIns="91440" bIns="45720" rtlCol="0" anchor="t">
            <a:spAutoFit/>
          </a:bodyPr>
          <a:lstStyle/>
          <a:p>
            <a:pPr algn="ctr"/>
            <a:r>
              <a:rPr lang="en-US" sz="6300">
                <a:solidFill>
                  <a:srgbClr val="FB6400"/>
                </a:solidFill>
                <a:latin typeface="FjallaOne"/>
              </a:rPr>
              <a:t>DATA UNDERSTANDING</a:t>
            </a:r>
            <a:endParaRPr lang="en-US" sz="6300">
              <a:solidFill>
                <a:srgbClr val="FB6400"/>
              </a:solidFill>
              <a:latin typeface="FjallaOne" panose="02000506040000020004" pitchFamily="2" charset="77"/>
            </a:endParaRPr>
          </a:p>
        </p:txBody>
      </p:sp>
    </p:spTree>
    <p:extLst>
      <p:ext uri="{BB962C8B-B14F-4D97-AF65-F5344CB8AC3E}">
        <p14:creationId xmlns:p14="http://schemas.microsoft.com/office/powerpoint/2010/main" val="2729425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TotalTime>
  <Words>1619</Words>
  <Application>Microsoft Office PowerPoint</Application>
  <PresentationFormat>Widescreen</PresentationFormat>
  <Paragraphs>286</Paragraphs>
  <Slides>38</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Arial,Sans-Serif</vt:lpstr>
      <vt:lpstr>Calibri</vt:lpstr>
      <vt:lpstr>Calibri Light</vt:lpstr>
      <vt:lpstr>FjallaOne</vt:lpstr>
      <vt:lpstr>Gotham Narrow Bold</vt:lpstr>
      <vt:lpstr>Gotham Narrow Book</vt:lpstr>
      <vt:lpstr>Rubik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ARTIFICAL NEURAL NETWORK MODEL  </vt:lpstr>
      <vt:lpstr>PowerPoint Presentation</vt:lpstr>
      <vt:lpstr>DECISION TREE MODEL  </vt:lpstr>
      <vt:lpstr>PowerPoint Presentation</vt:lpstr>
      <vt:lpstr>PowerPoint Presentation</vt:lpstr>
      <vt:lpstr>RANDOM FOREST MODEL  </vt:lpstr>
      <vt:lpstr>PowerPoint Presentation</vt:lpstr>
      <vt:lpstr>GRADIANT BOOSTED TREE MODEL  </vt:lpstr>
      <vt:lpstr>PowerPoint Presentation</vt:lpstr>
      <vt:lpstr>LOGISTIC REGRESSION MODEL  </vt:lpstr>
      <vt:lpstr>PowerPoint Presentation</vt:lpstr>
      <vt:lpstr>NAÏVE BAYES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Rachael Schaefer</dc:creator>
  <cp:lastModifiedBy>Rachael Schaefer</cp:lastModifiedBy>
  <cp:revision>573</cp:revision>
  <dcterms:created xsi:type="dcterms:W3CDTF">2023-11-22T00:58:47Z</dcterms:created>
  <dcterms:modified xsi:type="dcterms:W3CDTF">2023-11-26T17:45:56Z</dcterms:modified>
</cp:coreProperties>
</file>